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8" r:id="rId3"/>
    <p:sldId id="259" r:id="rId4"/>
    <p:sldId id="261" r:id="rId5"/>
    <p:sldId id="260" r:id="rId6"/>
    <p:sldId id="262" r:id="rId7"/>
    <p:sldId id="263" r:id="rId8"/>
    <p:sldId id="271" r:id="rId9"/>
    <p:sldId id="264" r:id="rId10"/>
    <p:sldId id="265" r:id="rId11"/>
    <p:sldId id="266" r:id="rId12"/>
    <p:sldId id="267" r:id="rId13"/>
    <p:sldId id="268" r:id="rId14"/>
    <p:sldId id="272" r:id="rId15"/>
    <p:sldId id="269" r:id="rId16"/>
    <p:sldId id="270"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5B99"/>
    <a:srgbClr val="009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55" autoAdjust="0"/>
  </p:normalViewPr>
  <p:slideViewPr>
    <p:cSldViewPr>
      <p:cViewPr varScale="1">
        <p:scale>
          <a:sx n="64" d="100"/>
          <a:sy n="64" d="100"/>
        </p:scale>
        <p:origin x="20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C7F80F-C0FB-46EE-9F71-3BD445B91E32}" type="doc">
      <dgm:prSet loTypeId="urn:microsoft.com/office/officeart/2005/8/layout/process2" loCatId="process" qsTypeId="urn:microsoft.com/office/officeart/2005/8/quickstyle/3d7" qsCatId="3D" csTypeId="urn:microsoft.com/office/officeart/2005/8/colors/colorful3" csCatId="colorful" phldr="1"/>
      <dgm:spPr/>
    </dgm:pt>
    <dgm:pt modelId="{C2970C9D-B691-4DC8-BD79-00CE5A4169BC}">
      <dgm:prSet phldrT="[Text]"/>
      <dgm:spPr/>
      <dgm:t>
        <a:bodyPr/>
        <a:lstStyle/>
        <a:p>
          <a:r>
            <a:rPr lang="en-US" dirty="0"/>
            <a:t>Contributor(s)</a:t>
          </a:r>
        </a:p>
      </dgm:t>
    </dgm:pt>
    <dgm:pt modelId="{D8BEDC79-E6A9-4BE3-A899-0A59402712C9}" type="parTrans" cxnId="{A51D6DB4-A61F-417B-AD75-41137E009991}">
      <dgm:prSet/>
      <dgm:spPr/>
      <dgm:t>
        <a:bodyPr/>
        <a:lstStyle/>
        <a:p>
          <a:endParaRPr lang="en-US"/>
        </a:p>
      </dgm:t>
    </dgm:pt>
    <dgm:pt modelId="{67B28DA6-D2D9-4847-90F7-3120EE6FA912}" type="sibTrans" cxnId="{A51D6DB4-A61F-417B-AD75-41137E009991}">
      <dgm:prSet/>
      <dgm:spPr/>
      <dgm:t>
        <a:bodyPr/>
        <a:lstStyle/>
        <a:p>
          <a:endParaRPr lang="en-US" dirty="0"/>
        </a:p>
      </dgm:t>
    </dgm:pt>
    <dgm:pt modelId="{B5764ADF-6020-4E83-B25C-81E0CDB671F2}">
      <dgm:prSet phldrT="[Text]"/>
      <dgm:spPr/>
      <dgm:t>
        <a:bodyPr/>
        <a:lstStyle/>
        <a:p>
          <a:r>
            <a:rPr lang="en-US" dirty="0"/>
            <a:t>Vendor</a:t>
          </a:r>
        </a:p>
      </dgm:t>
    </dgm:pt>
    <dgm:pt modelId="{373383BF-E862-4DAF-A271-D94B6E269905}" type="parTrans" cxnId="{C735C610-989D-48D8-80E9-CA92D4BF9256}">
      <dgm:prSet/>
      <dgm:spPr/>
      <dgm:t>
        <a:bodyPr/>
        <a:lstStyle/>
        <a:p>
          <a:endParaRPr lang="en-US"/>
        </a:p>
      </dgm:t>
    </dgm:pt>
    <dgm:pt modelId="{1C4B617E-C2E3-411C-ADAB-5759D5EF35AF}" type="sibTrans" cxnId="{C735C610-989D-48D8-80E9-CA92D4BF9256}">
      <dgm:prSet/>
      <dgm:spPr/>
      <dgm:t>
        <a:bodyPr/>
        <a:lstStyle/>
        <a:p>
          <a:endParaRPr lang="en-US" dirty="0"/>
        </a:p>
      </dgm:t>
    </dgm:pt>
    <dgm:pt modelId="{2DBF8AD9-FEBC-4EEF-8211-A9DC6BCA05C9}">
      <dgm:prSet phldrT="[Text]"/>
      <dgm:spPr/>
      <dgm:t>
        <a:bodyPr/>
        <a:lstStyle/>
        <a:p>
          <a:r>
            <a:rPr lang="en-US" dirty="0"/>
            <a:t>Customer</a:t>
          </a:r>
        </a:p>
      </dgm:t>
    </dgm:pt>
    <dgm:pt modelId="{A57B6900-FAF0-4255-A676-45765B9118C4}" type="parTrans" cxnId="{E6652165-3545-4A4F-A87C-5A5541EDECCB}">
      <dgm:prSet/>
      <dgm:spPr/>
      <dgm:t>
        <a:bodyPr/>
        <a:lstStyle/>
        <a:p>
          <a:endParaRPr lang="en-US"/>
        </a:p>
      </dgm:t>
    </dgm:pt>
    <dgm:pt modelId="{DD61BB3A-4AB6-4105-A28F-0502BFD6F356}" type="sibTrans" cxnId="{E6652165-3545-4A4F-A87C-5A5541EDECCB}">
      <dgm:prSet/>
      <dgm:spPr/>
      <dgm:t>
        <a:bodyPr/>
        <a:lstStyle/>
        <a:p>
          <a:endParaRPr lang="en-US"/>
        </a:p>
      </dgm:t>
    </dgm:pt>
    <dgm:pt modelId="{1A607D4D-8D85-4BFA-BAB0-BFBE62B08DF6}" type="pres">
      <dgm:prSet presAssocID="{85C7F80F-C0FB-46EE-9F71-3BD445B91E32}" presName="linearFlow" presStyleCnt="0">
        <dgm:presLayoutVars>
          <dgm:resizeHandles val="exact"/>
        </dgm:presLayoutVars>
      </dgm:prSet>
      <dgm:spPr/>
    </dgm:pt>
    <dgm:pt modelId="{9E76D1ED-F8F8-48A0-B722-31F71990D344}" type="pres">
      <dgm:prSet presAssocID="{C2970C9D-B691-4DC8-BD79-00CE5A4169BC}" presName="node" presStyleLbl="node1" presStyleIdx="0" presStyleCnt="3">
        <dgm:presLayoutVars>
          <dgm:bulletEnabled val="1"/>
        </dgm:presLayoutVars>
      </dgm:prSet>
      <dgm:spPr/>
    </dgm:pt>
    <dgm:pt modelId="{DB4B3A91-B24E-4575-85B8-8B145802B84B}" type="pres">
      <dgm:prSet presAssocID="{67B28DA6-D2D9-4847-90F7-3120EE6FA912}" presName="sibTrans" presStyleLbl="sibTrans2D1" presStyleIdx="0" presStyleCnt="2"/>
      <dgm:spPr/>
    </dgm:pt>
    <dgm:pt modelId="{00DDDC1B-698A-40DA-826E-50D2DD5EAA97}" type="pres">
      <dgm:prSet presAssocID="{67B28DA6-D2D9-4847-90F7-3120EE6FA912}" presName="connectorText" presStyleLbl="sibTrans2D1" presStyleIdx="0" presStyleCnt="2"/>
      <dgm:spPr/>
    </dgm:pt>
    <dgm:pt modelId="{F1ECE3C4-8A11-4BC2-B36E-1FABC6E24855}" type="pres">
      <dgm:prSet presAssocID="{B5764ADF-6020-4E83-B25C-81E0CDB671F2}" presName="node" presStyleLbl="node1" presStyleIdx="1" presStyleCnt="3">
        <dgm:presLayoutVars>
          <dgm:bulletEnabled val="1"/>
        </dgm:presLayoutVars>
      </dgm:prSet>
      <dgm:spPr/>
    </dgm:pt>
    <dgm:pt modelId="{416A83D3-2E74-44FB-A760-1595421579AF}" type="pres">
      <dgm:prSet presAssocID="{1C4B617E-C2E3-411C-ADAB-5759D5EF35AF}" presName="sibTrans" presStyleLbl="sibTrans2D1" presStyleIdx="1" presStyleCnt="2"/>
      <dgm:spPr/>
    </dgm:pt>
    <dgm:pt modelId="{F97748A5-D94A-4410-8742-138F914C8518}" type="pres">
      <dgm:prSet presAssocID="{1C4B617E-C2E3-411C-ADAB-5759D5EF35AF}" presName="connectorText" presStyleLbl="sibTrans2D1" presStyleIdx="1" presStyleCnt="2"/>
      <dgm:spPr/>
    </dgm:pt>
    <dgm:pt modelId="{785B1885-72EB-46E6-9CE2-20A02B8F313A}" type="pres">
      <dgm:prSet presAssocID="{2DBF8AD9-FEBC-4EEF-8211-A9DC6BCA05C9}" presName="node" presStyleLbl="node1" presStyleIdx="2" presStyleCnt="3">
        <dgm:presLayoutVars>
          <dgm:bulletEnabled val="1"/>
        </dgm:presLayoutVars>
      </dgm:prSet>
      <dgm:spPr/>
    </dgm:pt>
  </dgm:ptLst>
  <dgm:cxnLst>
    <dgm:cxn modelId="{C735C610-989D-48D8-80E9-CA92D4BF9256}" srcId="{85C7F80F-C0FB-46EE-9F71-3BD445B91E32}" destId="{B5764ADF-6020-4E83-B25C-81E0CDB671F2}" srcOrd="1" destOrd="0" parTransId="{373383BF-E862-4DAF-A271-D94B6E269905}" sibTransId="{1C4B617E-C2E3-411C-ADAB-5759D5EF35AF}"/>
    <dgm:cxn modelId="{0457D228-FF0C-4FF5-B11C-933815F45177}" type="presOf" srcId="{1C4B617E-C2E3-411C-ADAB-5759D5EF35AF}" destId="{F97748A5-D94A-4410-8742-138F914C8518}" srcOrd="1" destOrd="0" presId="urn:microsoft.com/office/officeart/2005/8/layout/process2"/>
    <dgm:cxn modelId="{98EC992B-A13B-4037-8AB2-05108A9DB438}" type="presOf" srcId="{B5764ADF-6020-4E83-B25C-81E0CDB671F2}" destId="{F1ECE3C4-8A11-4BC2-B36E-1FABC6E24855}" srcOrd="0" destOrd="0" presId="urn:microsoft.com/office/officeart/2005/8/layout/process2"/>
    <dgm:cxn modelId="{E73C8160-1C90-45C7-94AE-638B75ECA5A0}" type="presOf" srcId="{C2970C9D-B691-4DC8-BD79-00CE5A4169BC}" destId="{9E76D1ED-F8F8-48A0-B722-31F71990D344}" srcOrd="0" destOrd="0" presId="urn:microsoft.com/office/officeart/2005/8/layout/process2"/>
    <dgm:cxn modelId="{E6652165-3545-4A4F-A87C-5A5541EDECCB}" srcId="{85C7F80F-C0FB-46EE-9F71-3BD445B91E32}" destId="{2DBF8AD9-FEBC-4EEF-8211-A9DC6BCA05C9}" srcOrd="2" destOrd="0" parTransId="{A57B6900-FAF0-4255-A676-45765B9118C4}" sibTransId="{DD61BB3A-4AB6-4105-A28F-0502BFD6F356}"/>
    <dgm:cxn modelId="{6B4FDB49-1543-4FCA-8EB5-CA16940FD24D}" type="presOf" srcId="{2DBF8AD9-FEBC-4EEF-8211-A9DC6BCA05C9}" destId="{785B1885-72EB-46E6-9CE2-20A02B8F313A}" srcOrd="0" destOrd="0" presId="urn:microsoft.com/office/officeart/2005/8/layout/process2"/>
    <dgm:cxn modelId="{C71ADE76-034F-4E23-9C5E-E80E11A5373C}" type="presOf" srcId="{1C4B617E-C2E3-411C-ADAB-5759D5EF35AF}" destId="{416A83D3-2E74-44FB-A760-1595421579AF}" srcOrd="0" destOrd="0" presId="urn:microsoft.com/office/officeart/2005/8/layout/process2"/>
    <dgm:cxn modelId="{C523DD80-33A4-4A44-9F49-FC1B4907C6E4}" type="presOf" srcId="{85C7F80F-C0FB-46EE-9F71-3BD445B91E32}" destId="{1A607D4D-8D85-4BFA-BAB0-BFBE62B08DF6}" srcOrd="0" destOrd="0" presId="urn:microsoft.com/office/officeart/2005/8/layout/process2"/>
    <dgm:cxn modelId="{A51D6DB4-A61F-417B-AD75-41137E009991}" srcId="{85C7F80F-C0FB-46EE-9F71-3BD445B91E32}" destId="{C2970C9D-B691-4DC8-BD79-00CE5A4169BC}" srcOrd="0" destOrd="0" parTransId="{D8BEDC79-E6A9-4BE3-A899-0A59402712C9}" sibTransId="{67B28DA6-D2D9-4847-90F7-3120EE6FA912}"/>
    <dgm:cxn modelId="{C9BE52BF-A2DA-4F6F-8743-DEB345EFD482}" type="presOf" srcId="{67B28DA6-D2D9-4847-90F7-3120EE6FA912}" destId="{DB4B3A91-B24E-4575-85B8-8B145802B84B}" srcOrd="0" destOrd="0" presId="urn:microsoft.com/office/officeart/2005/8/layout/process2"/>
    <dgm:cxn modelId="{7BFA9DDA-0C1F-4573-9815-0B4A6228CFC6}" type="presOf" srcId="{67B28DA6-D2D9-4847-90F7-3120EE6FA912}" destId="{00DDDC1B-698A-40DA-826E-50D2DD5EAA97}" srcOrd="1" destOrd="0" presId="urn:microsoft.com/office/officeart/2005/8/layout/process2"/>
    <dgm:cxn modelId="{C796FCB2-F2AC-4ED2-B81B-DEA4D7C74D80}" type="presParOf" srcId="{1A607D4D-8D85-4BFA-BAB0-BFBE62B08DF6}" destId="{9E76D1ED-F8F8-48A0-B722-31F71990D344}" srcOrd="0" destOrd="0" presId="urn:microsoft.com/office/officeart/2005/8/layout/process2"/>
    <dgm:cxn modelId="{7D55D22E-BA30-4709-A3A9-89A3368B794D}" type="presParOf" srcId="{1A607D4D-8D85-4BFA-BAB0-BFBE62B08DF6}" destId="{DB4B3A91-B24E-4575-85B8-8B145802B84B}" srcOrd="1" destOrd="0" presId="urn:microsoft.com/office/officeart/2005/8/layout/process2"/>
    <dgm:cxn modelId="{769FFAD3-F068-4096-B3AA-BA53367CB307}" type="presParOf" srcId="{DB4B3A91-B24E-4575-85B8-8B145802B84B}" destId="{00DDDC1B-698A-40DA-826E-50D2DD5EAA97}" srcOrd="0" destOrd="0" presId="urn:microsoft.com/office/officeart/2005/8/layout/process2"/>
    <dgm:cxn modelId="{6BF7D420-0506-438A-9CBC-0453A9C88883}" type="presParOf" srcId="{1A607D4D-8D85-4BFA-BAB0-BFBE62B08DF6}" destId="{F1ECE3C4-8A11-4BC2-B36E-1FABC6E24855}" srcOrd="2" destOrd="0" presId="urn:microsoft.com/office/officeart/2005/8/layout/process2"/>
    <dgm:cxn modelId="{F39C08E7-B16D-40CF-A126-11C303126E82}" type="presParOf" srcId="{1A607D4D-8D85-4BFA-BAB0-BFBE62B08DF6}" destId="{416A83D3-2E74-44FB-A760-1595421579AF}" srcOrd="3" destOrd="0" presId="urn:microsoft.com/office/officeart/2005/8/layout/process2"/>
    <dgm:cxn modelId="{2B43C701-0B1E-4A86-A12C-FC218ED4694E}" type="presParOf" srcId="{416A83D3-2E74-44FB-A760-1595421579AF}" destId="{F97748A5-D94A-4410-8742-138F914C8518}" srcOrd="0" destOrd="0" presId="urn:microsoft.com/office/officeart/2005/8/layout/process2"/>
    <dgm:cxn modelId="{8EE777A5-34E6-4957-A467-D1B2D5B5C869}" type="presParOf" srcId="{1A607D4D-8D85-4BFA-BAB0-BFBE62B08DF6}" destId="{785B1885-72EB-46E6-9CE2-20A02B8F313A}"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6D1ED-F8F8-48A0-B722-31F71990D344}">
      <dsp:nvSpPr>
        <dsp:cNvPr id="0" name=""/>
        <dsp:cNvSpPr/>
      </dsp:nvSpPr>
      <dsp:spPr>
        <a:xfrm>
          <a:off x="3096458" y="0"/>
          <a:ext cx="2036682" cy="1131490"/>
        </a:xfrm>
        <a:prstGeom prst="roundRect">
          <a:avLst>
            <a:gd name="adj" fmla="val 10000"/>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Contributor(s)</a:t>
          </a:r>
        </a:p>
      </dsp:txBody>
      <dsp:txXfrm>
        <a:off x="3129598" y="33140"/>
        <a:ext cx="1970402" cy="1065210"/>
      </dsp:txXfrm>
    </dsp:sp>
    <dsp:sp modelId="{DB4B3A91-B24E-4575-85B8-8B145802B84B}">
      <dsp:nvSpPr>
        <dsp:cNvPr id="0" name=""/>
        <dsp:cNvSpPr/>
      </dsp:nvSpPr>
      <dsp:spPr>
        <a:xfrm rot="5400000">
          <a:off x="3902645" y="1159777"/>
          <a:ext cx="424308" cy="509170"/>
        </a:xfrm>
        <a:prstGeom prst="rightArrow">
          <a:avLst>
            <a:gd name="adj1" fmla="val 60000"/>
            <a:gd name="adj2" fmla="val 50000"/>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rot="-5400000">
        <a:off x="3962048" y="1202208"/>
        <a:ext cx="305502" cy="297016"/>
      </dsp:txXfrm>
    </dsp:sp>
    <dsp:sp modelId="{F1ECE3C4-8A11-4BC2-B36E-1FABC6E24855}">
      <dsp:nvSpPr>
        <dsp:cNvPr id="0" name=""/>
        <dsp:cNvSpPr/>
      </dsp:nvSpPr>
      <dsp:spPr>
        <a:xfrm>
          <a:off x="3096458" y="1697235"/>
          <a:ext cx="2036682" cy="1131490"/>
        </a:xfrm>
        <a:prstGeom prst="roundRect">
          <a:avLst>
            <a:gd name="adj" fmla="val 10000"/>
          </a:avLst>
        </a:prstGeom>
        <a:solidFill>
          <a:schemeClr val="accent3">
            <a:hueOff val="5812304"/>
            <a:satOff val="-18573"/>
            <a:lumOff val="-4706"/>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Vendor</a:t>
          </a:r>
        </a:p>
      </dsp:txBody>
      <dsp:txXfrm>
        <a:off x="3129598" y="1730375"/>
        <a:ext cx="1970402" cy="1065210"/>
      </dsp:txXfrm>
    </dsp:sp>
    <dsp:sp modelId="{416A83D3-2E74-44FB-A760-1595421579AF}">
      <dsp:nvSpPr>
        <dsp:cNvPr id="0" name=""/>
        <dsp:cNvSpPr/>
      </dsp:nvSpPr>
      <dsp:spPr>
        <a:xfrm rot="5400000">
          <a:off x="3902645" y="2857013"/>
          <a:ext cx="424308" cy="509170"/>
        </a:xfrm>
        <a:prstGeom prst="rightArrow">
          <a:avLst>
            <a:gd name="adj1" fmla="val 60000"/>
            <a:gd name="adj2" fmla="val 50000"/>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rot="-5400000">
        <a:off x="3962048" y="2899444"/>
        <a:ext cx="305502" cy="297016"/>
      </dsp:txXfrm>
    </dsp:sp>
    <dsp:sp modelId="{785B1885-72EB-46E6-9CE2-20A02B8F313A}">
      <dsp:nvSpPr>
        <dsp:cNvPr id="0" name=""/>
        <dsp:cNvSpPr/>
      </dsp:nvSpPr>
      <dsp:spPr>
        <a:xfrm>
          <a:off x="3096458" y="3394471"/>
          <a:ext cx="2036682" cy="1131490"/>
        </a:xfrm>
        <a:prstGeom prst="roundRect">
          <a:avLst>
            <a:gd name="adj" fmla="val 10000"/>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Customer</a:t>
          </a:r>
        </a:p>
      </dsp:txBody>
      <dsp:txXfrm>
        <a:off x="3129598" y="3427611"/>
        <a:ext cx="1970402" cy="106521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04348A-74EB-408B-ABE9-9D8597F611F7}" type="datetimeFigureOut">
              <a:rPr lang="en-US" smtClean="0"/>
              <a:t>3/15/2018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7F5915-0BB0-43BB-913A-D71DC4A7EEA0}" type="slidenum">
              <a:rPr lang="en-US" smtClean="0"/>
              <a:t>‹#›</a:t>
            </a:fld>
            <a:endParaRPr lang="en-US" dirty="0"/>
          </a:p>
        </p:txBody>
      </p:sp>
    </p:spTree>
    <p:extLst>
      <p:ext uri="{BB962C8B-B14F-4D97-AF65-F5344CB8AC3E}">
        <p14:creationId xmlns:p14="http://schemas.microsoft.com/office/powerpoint/2010/main" val="302729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13</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15</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16</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17</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18</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19</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21</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22</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23</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24</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4</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25</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26</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28</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29</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30</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31</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32</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33</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34</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35</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Federal Stored Communications Act </a:t>
            </a:r>
            <a:r>
              <a:rPr lang="en-US" sz="1200" b="0" i="0" u="none" strike="noStrike" kern="1200" baseline="0" dirty="0">
                <a:solidFill>
                  <a:schemeClr val="tx1"/>
                </a:solidFill>
                <a:effectLst/>
                <a:latin typeface="+mn-lt"/>
                <a:ea typeface="+mn-ea"/>
                <a:cs typeface="+mn-cs"/>
              </a:rPr>
              <a:t> - </a:t>
            </a:r>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5</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37</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38</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40</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41</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Unfair and deceptive practices” prongs of Section 5 of the FTC Act (15 </a:t>
            </a:r>
            <a:r>
              <a:rPr lang="en-US" sz="1200" b="0" i="0" u="none" strike="noStrike" kern="1200" dirty="0" err="1">
                <a:solidFill>
                  <a:schemeClr val="tx1"/>
                </a:solidFill>
                <a:effectLst/>
                <a:latin typeface="+mn-lt"/>
                <a:ea typeface="+mn-ea"/>
                <a:cs typeface="+mn-cs"/>
              </a:rPr>
              <a:t>U.S.C</a:t>
            </a:r>
            <a:r>
              <a:rPr lang="en-US" sz="1200" b="0" i="0" u="none" strike="noStrike" kern="1200" dirty="0">
                <a:solidFill>
                  <a:schemeClr val="tx1"/>
                </a:solidFill>
                <a:effectLst/>
                <a:latin typeface="+mn-lt"/>
                <a:ea typeface="+mn-ea"/>
                <a:cs typeface="+mn-cs"/>
              </a:rPr>
              <a:t>. §45). Section 5(a) of the FTC Act prohibits unfair or deceptive acts or practices (</a:t>
            </a:r>
            <a:r>
              <a:rPr lang="en-US" sz="1200" b="0" i="0" u="none" strike="noStrike" kern="1200" dirty="0" err="1">
                <a:solidFill>
                  <a:schemeClr val="tx1"/>
                </a:solidFill>
                <a:effectLst/>
                <a:latin typeface="+mn-lt"/>
                <a:ea typeface="+mn-ea"/>
                <a:cs typeface="+mn-cs"/>
              </a:rPr>
              <a:t>UDAP</a:t>
            </a:r>
            <a:r>
              <a:rPr lang="en-US" sz="1200" b="0" i="0" u="none" strike="noStrike" kern="1200" dirty="0">
                <a:solidFill>
                  <a:schemeClr val="tx1"/>
                </a:solidFill>
                <a:effectLst/>
                <a:latin typeface="+mn-lt"/>
                <a:ea typeface="+mn-ea"/>
                <a:cs typeface="+mn-cs"/>
              </a:rPr>
              <a:t>)</a:t>
            </a:r>
          </a:p>
          <a:p>
            <a:endParaRPr lang="en-US" sz="1200" b="0" i="0" u="none" strike="noStrike" kern="1200" dirty="0">
              <a:solidFill>
                <a:schemeClr val="tx1"/>
              </a:solidFill>
              <a:effectLst/>
              <a:latin typeface="+mn-lt"/>
              <a:ea typeface="+mn-ea"/>
              <a:cs typeface="+mn-cs"/>
            </a:endParaRPr>
          </a:p>
          <a:p>
            <a:r>
              <a:rPr lang="en-US" sz="1200" b="0" i="0" u="none" strike="noStrike" kern="1200" dirty="0" err="1">
                <a:solidFill>
                  <a:schemeClr val="tx1"/>
                </a:solidFill>
                <a:effectLst/>
                <a:latin typeface="+mn-lt"/>
                <a:ea typeface="+mn-ea"/>
                <a:cs typeface="+mn-cs"/>
              </a:rPr>
              <a:t>FCRA</a:t>
            </a:r>
            <a:r>
              <a:rPr lang="en-US" sz="1200" b="0" i="0" u="none" strike="noStrike" kern="1200" dirty="0">
                <a:solidFill>
                  <a:schemeClr val="tx1"/>
                </a:solidFill>
                <a:effectLst/>
                <a:latin typeface="+mn-lt"/>
                <a:ea typeface="+mn-ea"/>
                <a:cs typeface="+mn-cs"/>
              </a:rPr>
              <a:t> – Fair Credit Reporting Act</a:t>
            </a:r>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6</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7</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9</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10</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11</a:t>
            </a:fld>
            <a:endParaRPr lang="en-US" dirty="0"/>
          </a:p>
        </p:txBody>
      </p:sp>
    </p:spTree>
    <p:extLst>
      <p:ext uri="{BB962C8B-B14F-4D97-AF65-F5344CB8AC3E}">
        <p14:creationId xmlns:p14="http://schemas.microsoft.com/office/powerpoint/2010/main" val="1300173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7F5915-0BB0-43BB-913A-D71DC4A7EEA0}" type="slidenum">
              <a:rPr lang="en-US" smtClean="0"/>
              <a:t>12</a:t>
            </a:fld>
            <a:endParaRPr lang="en-US" dirty="0"/>
          </a:p>
        </p:txBody>
      </p:sp>
    </p:spTree>
    <p:extLst>
      <p:ext uri="{BB962C8B-B14F-4D97-AF65-F5344CB8AC3E}">
        <p14:creationId xmlns:p14="http://schemas.microsoft.com/office/powerpoint/2010/main" val="1300173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4780A9-D523-444C-B46F-2F656E935B17}" type="datetimeFigureOut">
              <a:rPr lang="en-US" smtClean="0"/>
              <a:t>3/15/2018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6112D0-FA75-4907-B7DB-A4D70DC10D0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6112D0-FA75-4907-B7DB-A4D70DC10D0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6112D0-FA75-4907-B7DB-A4D70DC10D0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6112D0-FA75-4907-B7DB-A4D70DC10D07}"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6112D0-FA75-4907-B7DB-A4D70DC10D07}"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6112D0-FA75-4907-B7DB-A4D70DC10D07}"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6112D0-FA75-4907-B7DB-A4D70DC10D0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6112D0-FA75-4907-B7DB-A4D70DC10D07}"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780A9-D523-444C-B46F-2F656E935B17}" type="datetimeFigureOut">
              <a:rPr lang="en-US" smtClean="0"/>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6112D0-FA75-4907-B7DB-A4D70DC10D0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64780A9-D523-444C-B46F-2F656E935B17}" type="datetimeFigureOut">
              <a:rPr lang="en-US" smtClean="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6112D0-FA75-4907-B7DB-A4D70DC10D0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64780A9-D523-444C-B46F-2F656E935B17}" type="datetimeFigureOut">
              <a:rPr lang="en-US" smtClean="0"/>
              <a:t>3/15/2018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6112D0-FA75-4907-B7DB-A4D70DC10D07}"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4780A9-D523-444C-B46F-2F656E935B17}" type="datetimeFigureOut">
              <a:rPr lang="en-US" smtClean="0"/>
              <a:t>3/15/2018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6112D0-FA75-4907-B7DB-A4D70DC10D0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4703" y="3581400"/>
            <a:ext cx="7772400" cy="936625"/>
          </a:xfrm>
        </p:spPr>
        <p:txBody>
          <a:bodyPr>
            <a:normAutofit fontScale="90000"/>
          </a:bodyPr>
          <a:lstStyle/>
          <a:p>
            <a:pPr lvl="1" algn="r" rtl="0">
              <a:spcBef>
                <a:spcPct val="0"/>
              </a:spcBef>
            </a:pPr>
            <a:r>
              <a:rPr lang="en-US" sz="3200" b="1" dirty="0">
                <a:solidFill>
                  <a:srgbClr val="355B99"/>
                </a:solidFill>
              </a:rPr>
              <a:t>SCITDA</a:t>
            </a:r>
            <a:br>
              <a:rPr lang="en-US" sz="3200" b="1" dirty="0">
                <a:solidFill>
                  <a:srgbClr val="355B99"/>
                </a:solidFill>
              </a:rPr>
            </a:br>
            <a:r>
              <a:rPr lang="en-US" sz="3200" b="1" dirty="0">
                <a:solidFill>
                  <a:srgbClr val="355B99"/>
                </a:solidFill>
              </a:rPr>
              <a:t>2018 Spring Leadership Conference</a:t>
            </a:r>
            <a:endParaRPr lang="en-US" sz="3200" dirty="0">
              <a:solidFill>
                <a:srgbClr val="355B99"/>
              </a:solidFill>
            </a:endParaRPr>
          </a:p>
        </p:txBody>
      </p:sp>
      <p:sp>
        <p:nvSpPr>
          <p:cNvPr id="3" name="Subtitle 2"/>
          <p:cNvSpPr>
            <a:spLocks noGrp="1"/>
          </p:cNvSpPr>
          <p:nvPr>
            <p:ph type="subTitle" idx="1"/>
          </p:nvPr>
        </p:nvSpPr>
        <p:spPr>
          <a:xfrm>
            <a:off x="4419600" y="5943600"/>
            <a:ext cx="4572000" cy="685800"/>
          </a:xfrm>
        </p:spPr>
        <p:txBody>
          <a:bodyPr>
            <a:normAutofit fontScale="92500"/>
          </a:bodyPr>
          <a:lstStyle/>
          <a:p>
            <a:pPr lvl="1" algn="r"/>
            <a:r>
              <a:rPr lang="en-US" sz="1800" b="1" dirty="0">
                <a:solidFill>
                  <a:schemeClr val="bg1"/>
                </a:solidFill>
              </a:rPr>
              <a:t>March 4th, 2018 to March 6th, 2018</a:t>
            </a:r>
            <a:endParaRPr lang="en-US" sz="1800" dirty="0">
              <a:solidFill>
                <a:schemeClr val="bg1"/>
              </a:solidFill>
            </a:endParaRPr>
          </a:p>
          <a:p>
            <a:pPr lvl="1" algn="r"/>
            <a:r>
              <a:rPr lang="en-US" sz="1800" b="1" dirty="0">
                <a:solidFill>
                  <a:schemeClr val="bg1"/>
                </a:solidFill>
              </a:rPr>
              <a:t>Charleston Marriott</a:t>
            </a:r>
            <a:endParaRPr lang="en-US" sz="1800"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0"/>
            <a:ext cx="4876800" cy="3058059"/>
          </a:xfrm>
          <a:prstGeom prst="rect">
            <a:avLst/>
          </a:prstGeom>
        </p:spPr>
      </p:pic>
      <p:sp>
        <p:nvSpPr>
          <p:cNvPr id="7" name="Subtitle 2"/>
          <p:cNvSpPr txBox="1">
            <a:spLocks/>
          </p:cNvSpPr>
          <p:nvPr/>
        </p:nvSpPr>
        <p:spPr>
          <a:xfrm>
            <a:off x="152400" y="6019800"/>
            <a:ext cx="4572000" cy="685800"/>
          </a:xfrm>
          <a:prstGeom prst="rect">
            <a:avLst/>
          </a:prstGeom>
        </p:spPr>
        <p:txBody>
          <a:bodyPr vert="horz" lIns="45720" rIns="45720">
            <a:normAutofit fontScale="775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lvl="1" algn="l"/>
            <a:r>
              <a:rPr lang="en-US" sz="1800" b="1" dirty="0">
                <a:solidFill>
                  <a:schemeClr val="bg1"/>
                </a:solidFill>
              </a:rPr>
              <a:t>Doug Kim</a:t>
            </a:r>
          </a:p>
          <a:p>
            <a:pPr lvl="1" algn="l"/>
            <a:r>
              <a:rPr lang="en-US" sz="1800" b="1" dirty="0">
                <a:solidFill>
                  <a:schemeClr val="bg1"/>
                </a:solidFill>
              </a:rPr>
              <a:t>doug@dougkim.com</a:t>
            </a:r>
          </a:p>
          <a:p>
            <a:pPr lvl="1" algn="l"/>
            <a:r>
              <a:rPr lang="en-US" sz="1800" b="1" dirty="0">
                <a:solidFill>
                  <a:schemeClr val="bg1"/>
                </a:solidFill>
              </a:rPr>
              <a:t>864-616-9095</a:t>
            </a:r>
          </a:p>
        </p:txBody>
      </p:sp>
    </p:spTree>
    <p:extLst>
      <p:ext uri="{BB962C8B-B14F-4D97-AF65-F5344CB8AC3E}">
        <p14:creationId xmlns:p14="http://schemas.microsoft.com/office/powerpoint/2010/main" val="9656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Duty of Care – US Dept. Education</a:t>
            </a:r>
          </a:p>
        </p:txBody>
      </p:sp>
      <p:sp>
        <p:nvSpPr>
          <p:cNvPr id="6" name="Content Placeholder 5"/>
          <p:cNvSpPr>
            <a:spLocks noGrp="1"/>
          </p:cNvSpPr>
          <p:nvPr>
            <p:ph idx="1"/>
          </p:nvPr>
        </p:nvSpPr>
        <p:spPr>
          <a:xfrm>
            <a:off x="457200" y="1481329"/>
            <a:ext cx="8229600" cy="3776471"/>
          </a:xfrm>
        </p:spPr>
        <p:txBody>
          <a:bodyPr>
            <a:normAutofit/>
          </a:bodyPr>
          <a:lstStyle/>
          <a:p>
            <a:r>
              <a:rPr lang="en-US" sz="2800" dirty="0"/>
              <a:t>The Department of Education’s Privacy Program</a:t>
            </a:r>
            <a:endParaRPr lang="en-US" dirty="0"/>
          </a:p>
          <a:p>
            <a:endParaRPr lang="en-US" dirty="0"/>
          </a:p>
          <a:p>
            <a:r>
              <a:rPr lang="en-US" dirty="0"/>
              <a:t>“The Department of Education is committed and dedicated to protecting the privacy rights of students, teachers, and administrators in schools around the country.</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784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Duty of Care – US Dept. Education</a:t>
            </a:r>
          </a:p>
        </p:txBody>
      </p:sp>
      <p:sp>
        <p:nvSpPr>
          <p:cNvPr id="6" name="Content Placeholder 5"/>
          <p:cNvSpPr>
            <a:spLocks noGrp="1"/>
          </p:cNvSpPr>
          <p:nvPr>
            <p:ph idx="1"/>
          </p:nvPr>
        </p:nvSpPr>
        <p:spPr>
          <a:xfrm>
            <a:off x="457200" y="1481329"/>
            <a:ext cx="8229600" cy="3776471"/>
          </a:xfrm>
        </p:spPr>
        <p:txBody>
          <a:bodyPr>
            <a:normAutofit fontScale="85000" lnSpcReduction="20000"/>
          </a:bodyPr>
          <a:lstStyle/>
          <a:p>
            <a:r>
              <a:rPr lang="en-US" sz="2800" dirty="0"/>
              <a:t>Privacy at ED</a:t>
            </a:r>
            <a:br>
              <a:rPr lang="en-US" sz="2800" dirty="0"/>
            </a:br>
            <a:br>
              <a:rPr lang="en-US" sz="2800" dirty="0"/>
            </a:br>
            <a:r>
              <a:rPr lang="en-US" sz="2800" dirty="0"/>
              <a:t>Office of the Chief Privacy Officer</a:t>
            </a:r>
          </a:p>
          <a:p>
            <a:pPr marL="109728" indent="0">
              <a:buNone/>
            </a:pPr>
            <a:endParaRPr lang="en-US" sz="2800" dirty="0"/>
          </a:p>
          <a:p>
            <a:r>
              <a:rPr lang="en-US" sz="2800" dirty="0"/>
              <a:t>The Office of the Chief Privacy Officer (OCPO) provides leadership, oversight, and coordination to </a:t>
            </a:r>
            <a:r>
              <a:rPr lang="en-US" sz="2800" b="1" u="sng" dirty="0"/>
              <a:t>ensure</a:t>
            </a:r>
            <a:r>
              <a:rPr lang="en-US" sz="2800" dirty="0"/>
              <a:t> Departmental compliance with government initiatives regarding the acquisition, release and maintenance of information. In particular, OCPO oversees the administration of the following federal statutes at the Department of Education (ED) </a:t>
            </a:r>
            <a:r>
              <a:rPr lang="en-US" sz="2800" i="1" dirty="0"/>
              <a:t>(emphasis added)</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70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Duty of Care – </a:t>
            </a:r>
            <a:r>
              <a:rPr lang="en-US" sz="3100" dirty="0"/>
              <a:t>SC Consumer Protection</a:t>
            </a:r>
          </a:p>
        </p:txBody>
      </p:sp>
      <p:sp>
        <p:nvSpPr>
          <p:cNvPr id="6" name="Content Placeholder 5"/>
          <p:cNvSpPr>
            <a:spLocks noGrp="1"/>
          </p:cNvSpPr>
          <p:nvPr>
            <p:ph idx="1"/>
          </p:nvPr>
        </p:nvSpPr>
        <p:spPr>
          <a:xfrm>
            <a:off x="457200" y="1481329"/>
            <a:ext cx="8229600" cy="3776471"/>
          </a:xfrm>
        </p:spPr>
        <p:txBody>
          <a:bodyPr>
            <a:normAutofit fontScale="77500" lnSpcReduction="20000"/>
          </a:bodyPr>
          <a:lstStyle/>
          <a:p>
            <a:r>
              <a:rPr lang="en-US" dirty="0"/>
              <a:t>The Family Privacy Protection Act</a:t>
            </a:r>
          </a:p>
          <a:p>
            <a:endParaRPr lang="en-US" b="1" dirty="0"/>
          </a:p>
          <a:p>
            <a:r>
              <a:rPr lang="en-US" b="1" dirty="0"/>
              <a:t>SECTION 30-2-20.</a:t>
            </a:r>
            <a:r>
              <a:rPr lang="en-US" dirty="0"/>
              <a:t> Privacy policies and procedures required of all state entities.</a:t>
            </a:r>
            <a:br>
              <a:rPr lang="en-US" dirty="0"/>
            </a:br>
            <a:br>
              <a:rPr lang="en-US" dirty="0"/>
            </a:br>
            <a:r>
              <a:rPr lang="en-US" dirty="0"/>
              <a:t>All state agencies, boards, commissions, institutions, departments, and other state entities, by whatever name known, must develop privacy policies and procedures to ensure that the collection of personal information pertaining to citizens of the State is limited to such personal information required by any such agency, board, commission, institution, department, or other state entity and necessary to fulfill a legitimate public purpose.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563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Duty of Care – </a:t>
            </a:r>
            <a:r>
              <a:rPr lang="en-US" sz="3100" dirty="0"/>
              <a:t>SC Consumer Protection</a:t>
            </a:r>
          </a:p>
        </p:txBody>
      </p:sp>
      <p:sp>
        <p:nvSpPr>
          <p:cNvPr id="6" name="Content Placeholder 5"/>
          <p:cNvSpPr>
            <a:spLocks noGrp="1"/>
          </p:cNvSpPr>
          <p:nvPr>
            <p:ph idx="1"/>
          </p:nvPr>
        </p:nvSpPr>
        <p:spPr>
          <a:xfrm>
            <a:off x="457200" y="1481329"/>
            <a:ext cx="8229600" cy="3776471"/>
          </a:xfrm>
        </p:spPr>
        <p:txBody>
          <a:bodyPr>
            <a:normAutofit fontScale="77500" lnSpcReduction="20000"/>
          </a:bodyPr>
          <a:lstStyle/>
          <a:p>
            <a:r>
              <a:rPr lang="en-US" dirty="0"/>
              <a:t>The Family Privacy Protection Act</a:t>
            </a:r>
          </a:p>
          <a:p>
            <a:endParaRPr lang="en-US" b="1" dirty="0"/>
          </a:p>
          <a:p>
            <a:r>
              <a:rPr lang="en-US" b="1" dirty="0"/>
              <a:t>SECTION 30-2-40.</a:t>
            </a:r>
            <a:r>
              <a:rPr lang="en-US" dirty="0"/>
              <a:t> Display of privacy policy on web site; access to personal information disclosure; criminal justice and judicial agency exception.</a:t>
            </a:r>
            <a:br>
              <a:rPr lang="en-US" dirty="0"/>
            </a:br>
            <a:br>
              <a:rPr lang="en-US" dirty="0"/>
            </a:br>
            <a:r>
              <a:rPr lang="en-US" dirty="0"/>
              <a:t>(A) Any state agency, board, commission, institution, department, or other state entity which hosts, supports, or provides a link to page or site accessible through the world wide web must </a:t>
            </a:r>
            <a:r>
              <a:rPr lang="en-US" b="1" u="heavy" dirty="0"/>
              <a:t>clearly</a:t>
            </a:r>
            <a:r>
              <a:rPr lang="en-US" b="1" u="sng" dirty="0"/>
              <a:t> display its privacy policy </a:t>
            </a:r>
            <a:r>
              <a:rPr lang="en-US" dirty="0"/>
              <a:t>and the name and telephone number of the agency, board, commission, institution, department, or other state entity person responsible for administration of the policy.</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2235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a:bodyPr>
          <a:lstStyle/>
          <a:p>
            <a:r>
              <a:rPr lang="en-US" dirty="0">
                <a:solidFill>
                  <a:srgbClr val="355B99"/>
                </a:solidFill>
              </a:rPr>
              <a:t>BREACH OF THE </a:t>
            </a:r>
            <a:br>
              <a:rPr lang="en-US" dirty="0">
                <a:solidFill>
                  <a:srgbClr val="355B99"/>
                </a:solidFill>
              </a:rPr>
            </a:br>
            <a:r>
              <a:rPr lang="en-US" dirty="0">
                <a:solidFill>
                  <a:srgbClr val="355B99"/>
                </a:solidFill>
              </a:rPr>
              <a:t>DUTY OF CARE</a:t>
            </a:r>
          </a:p>
        </p:txBody>
      </p:sp>
    </p:spTree>
    <p:extLst>
      <p:ext uri="{BB962C8B-B14F-4D97-AF65-F5344CB8AC3E}">
        <p14:creationId xmlns:p14="http://schemas.microsoft.com/office/powerpoint/2010/main" val="418711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DID UO Breach Its Duty?</a:t>
            </a:r>
          </a:p>
        </p:txBody>
      </p:sp>
      <p:sp>
        <p:nvSpPr>
          <p:cNvPr id="6" name="Content Placeholder 5"/>
          <p:cNvSpPr>
            <a:spLocks noGrp="1"/>
          </p:cNvSpPr>
          <p:nvPr>
            <p:ph idx="1"/>
          </p:nvPr>
        </p:nvSpPr>
        <p:spPr>
          <a:xfrm>
            <a:off x="457200" y="1481329"/>
            <a:ext cx="8229600" cy="4081272"/>
          </a:xfrm>
        </p:spPr>
        <p:txBody>
          <a:bodyPr>
            <a:normAutofit lnSpcReduction="10000"/>
          </a:bodyPr>
          <a:lstStyle/>
          <a:p>
            <a:r>
              <a:rPr lang="en-US" dirty="0"/>
              <a:t>University of Oklahoma (June 14, 2017) </a:t>
            </a:r>
          </a:p>
          <a:p>
            <a:pPr lvl="1"/>
            <a:r>
              <a:rPr lang="en-US" dirty="0"/>
              <a:t>University’s document sharing system (Delve) compromised resulting in educational records, dating back to at least 2002 unintentionally exposed through </a:t>
            </a:r>
            <a:r>
              <a:rPr lang="en-US" b="1" u="sng" dirty="0"/>
              <a:t>incorrect privacy settings</a:t>
            </a:r>
            <a:r>
              <a:rPr lang="en-US" dirty="0"/>
              <a:t>. </a:t>
            </a:r>
          </a:p>
          <a:p>
            <a:pPr lvl="1"/>
            <a:r>
              <a:rPr lang="en-US" dirty="0"/>
              <a:t>Sensitive information included SSN, financial aid information, and grades. </a:t>
            </a:r>
          </a:p>
          <a:p>
            <a:pPr lvl="1"/>
            <a:r>
              <a:rPr lang="en-US" dirty="0"/>
              <a:t>29,000 instances</a:t>
            </a:r>
          </a:p>
          <a:p>
            <a:pPr lvl="1"/>
            <a:endParaRPr lang="en-US" dirty="0"/>
          </a:p>
          <a:p>
            <a:pPr lvl="1"/>
            <a:r>
              <a:rPr lang="en-US" dirty="0"/>
              <a:t>What Is Its Duty?</a:t>
            </a:r>
          </a:p>
          <a:p>
            <a:pPr lvl="1"/>
            <a:r>
              <a:rPr lang="en-US" dirty="0"/>
              <a:t>Did It Breach Its Duty?</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562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fade">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Notable 2017 - Data Breaches</a:t>
            </a:r>
          </a:p>
        </p:txBody>
      </p:sp>
      <p:sp>
        <p:nvSpPr>
          <p:cNvPr id="6" name="Content Placeholder 5"/>
          <p:cNvSpPr>
            <a:spLocks noGrp="1"/>
          </p:cNvSpPr>
          <p:nvPr>
            <p:ph idx="1"/>
          </p:nvPr>
        </p:nvSpPr>
        <p:spPr>
          <a:xfrm>
            <a:off x="457200" y="1481329"/>
            <a:ext cx="8229600" cy="4081272"/>
          </a:xfrm>
        </p:spPr>
        <p:txBody>
          <a:bodyPr>
            <a:normAutofit lnSpcReduction="10000"/>
          </a:bodyPr>
          <a:lstStyle/>
          <a:p>
            <a:r>
              <a:rPr lang="en-US" dirty="0"/>
              <a:t>Washington States University (June 15, 2017) </a:t>
            </a:r>
          </a:p>
          <a:p>
            <a:pPr lvl="1"/>
            <a:r>
              <a:rPr lang="en-US" dirty="0"/>
              <a:t>A hard drive containing the personal information of approximately one million individuals was stolen from a storage unit in Olympia, WA.</a:t>
            </a:r>
          </a:p>
          <a:p>
            <a:pPr lvl="1"/>
            <a:r>
              <a:rPr lang="en-US" dirty="0"/>
              <a:t>The hard drive was inside an 85-pound safe and the safe was actually stolen.</a:t>
            </a:r>
          </a:p>
          <a:p>
            <a:pPr lvl="1"/>
            <a:r>
              <a:rPr lang="en-US" dirty="0"/>
              <a:t>Social Security numbers and health history were among the personal details stolen.</a:t>
            </a:r>
          </a:p>
          <a:p>
            <a:pPr lvl="1"/>
            <a:endParaRPr lang="en-US" dirty="0"/>
          </a:p>
          <a:p>
            <a:pPr lvl="1"/>
            <a:r>
              <a:rPr lang="en-US" dirty="0"/>
              <a:t>What Is Its Duty?</a:t>
            </a:r>
          </a:p>
          <a:p>
            <a:pPr lvl="1"/>
            <a:r>
              <a:rPr lang="en-US" dirty="0"/>
              <a:t>Did It Breach Its Duty?</a:t>
            </a:r>
          </a:p>
          <a:p>
            <a:pPr lvl="1"/>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076173" y="4528810"/>
            <a:ext cx="1981200" cy="261610"/>
          </a:xfrm>
          <a:prstGeom prst="rect">
            <a:avLst/>
          </a:prstGeom>
          <a:noFill/>
        </p:spPr>
        <p:txBody>
          <a:bodyPr wrap="square" rtlCol="0">
            <a:spAutoFit/>
          </a:bodyPr>
          <a:lstStyle/>
          <a:p>
            <a:pPr algn="r"/>
            <a:r>
              <a:rPr lang="en-US" sz="1050" dirty="0"/>
              <a:t>Identity Force</a:t>
            </a:r>
          </a:p>
        </p:txBody>
      </p:sp>
    </p:spTree>
    <p:extLst>
      <p:ext uri="{BB962C8B-B14F-4D97-AF65-F5344CB8AC3E}">
        <p14:creationId xmlns:p14="http://schemas.microsoft.com/office/powerpoint/2010/main" val="386904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Jason Shore v. Johnson &amp; Bell</a:t>
            </a:r>
          </a:p>
        </p:txBody>
      </p:sp>
      <p:sp>
        <p:nvSpPr>
          <p:cNvPr id="6" name="Content Placeholder 5"/>
          <p:cNvSpPr>
            <a:spLocks noGrp="1"/>
          </p:cNvSpPr>
          <p:nvPr>
            <p:ph idx="1"/>
          </p:nvPr>
        </p:nvSpPr>
        <p:spPr>
          <a:xfrm>
            <a:off x="457200" y="1481329"/>
            <a:ext cx="8229600" cy="4081272"/>
          </a:xfrm>
        </p:spPr>
        <p:txBody>
          <a:bodyPr>
            <a:normAutofit/>
          </a:bodyPr>
          <a:lstStyle/>
          <a:p>
            <a:r>
              <a:rPr lang="en-US" dirty="0"/>
              <a:t>Class Action Complaint</a:t>
            </a:r>
          </a:p>
          <a:p>
            <a:pPr lvl="1"/>
            <a:r>
              <a:rPr lang="en-US" dirty="0"/>
              <a:t>“to put an end to Defendant's practice of systematically exposing confidential client information and storing client data without adequate security”</a:t>
            </a:r>
          </a:p>
          <a:p>
            <a:pPr lvl="1"/>
            <a:r>
              <a:rPr lang="en-US" dirty="0"/>
              <a:t>Defendant has “several computer systems that allow clients and employees to connect remotely to </a:t>
            </a:r>
            <a:r>
              <a:rPr lang="en-US" b="1" u="sng" dirty="0"/>
              <a:t>internal servers</a:t>
            </a:r>
            <a:r>
              <a:rPr lang="en-US" dirty="0"/>
              <a:t>, access and transmit emails, and manage and record detailed time records”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154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Jason Shore v. Johnson &amp; Bell</a:t>
            </a:r>
          </a:p>
        </p:txBody>
      </p:sp>
      <p:sp>
        <p:nvSpPr>
          <p:cNvPr id="6" name="Content Placeholder 5"/>
          <p:cNvSpPr>
            <a:spLocks noGrp="1"/>
          </p:cNvSpPr>
          <p:nvPr>
            <p:ph idx="1"/>
          </p:nvPr>
        </p:nvSpPr>
        <p:spPr>
          <a:xfrm>
            <a:off x="457200" y="1481329"/>
            <a:ext cx="8229600" cy="4081272"/>
          </a:xfrm>
        </p:spPr>
        <p:txBody>
          <a:bodyPr>
            <a:normAutofit/>
          </a:bodyPr>
          <a:lstStyle/>
          <a:p>
            <a:r>
              <a:rPr lang="en-US" dirty="0"/>
              <a:t>Class Action Complaint</a:t>
            </a:r>
          </a:p>
          <a:p>
            <a:pPr lvl="1"/>
            <a:r>
              <a:rPr lang="en-US" dirty="0"/>
              <a:t>“Johnson &amp; Bell has injured its clients by charging and collecting market-rate attorneys' fees without providing industry standard protections for client confidentiality”</a:t>
            </a:r>
          </a:p>
          <a:p>
            <a:pPr lvl="1"/>
            <a:r>
              <a:rPr lang="en-US" dirty="0"/>
              <a:t>“hackers can breach its system with impunity because Defendant has improperly configured the service and left it running out-of-date software”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198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Jason Shore v. Johnson &amp; Bell</a:t>
            </a:r>
          </a:p>
        </p:txBody>
      </p:sp>
      <p:sp>
        <p:nvSpPr>
          <p:cNvPr id="6" name="Content Placeholder 5"/>
          <p:cNvSpPr>
            <a:spLocks noGrp="1"/>
          </p:cNvSpPr>
          <p:nvPr>
            <p:ph idx="1"/>
          </p:nvPr>
        </p:nvSpPr>
        <p:spPr>
          <a:xfrm>
            <a:off x="457200" y="1481329"/>
            <a:ext cx="8229600" cy="4081272"/>
          </a:xfrm>
        </p:spPr>
        <p:txBody>
          <a:bodyPr>
            <a:normAutofit/>
          </a:bodyPr>
          <a:lstStyle/>
          <a:p>
            <a:r>
              <a:rPr lang="en-US" dirty="0"/>
              <a:t>Class Action Complaint</a:t>
            </a:r>
          </a:p>
          <a:p>
            <a:pPr lvl="1"/>
            <a:r>
              <a:rPr lang="en-US" dirty="0"/>
              <a:t>“Defendant's JBoss system is listed as running version 4.0.2. </a:t>
            </a:r>
          </a:p>
          <a:p>
            <a:pPr lvl="1"/>
            <a:r>
              <a:rPr lang="en-US" dirty="0"/>
              <a:t>A review of industry literature reveals that that version of JBoss was introduced in 2005 and is ‘End of Life,’ or, no longer supported or recommended for use”</a:t>
            </a:r>
          </a:p>
          <a:p>
            <a:pPr lvl="1"/>
            <a:endParaRPr lang="en-US" dirty="0"/>
          </a:p>
          <a:p>
            <a:pPr lvl="1"/>
            <a:r>
              <a:rPr lang="en-US" dirty="0"/>
              <a:t>What Is Its Duty?</a:t>
            </a:r>
          </a:p>
          <a:p>
            <a:pPr lvl="1"/>
            <a:r>
              <a:rPr lang="en-US" dirty="0"/>
              <a:t>Did It Breach Its Duty?</a:t>
            </a:r>
          </a:p>
          <a:p>
            <a:pPr lvl="1"/>
            <a:endParaRPr lang="en-US" dirty="0"/>
          </a:p>
          <a:p>
            <a:pPr lvl="1"/>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041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fade">
                                      <p:cBhvr>
                                        <p:cTn id="1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6" name="Content Placeholder 5"/>
          <p:cNvSpPr>
            <a:spLocks noGrp="1"/>
          </p:cNvSpPr>
          <p:nvPr>
            <p:ph idx="1"/>
          </p:nvPr>
        </p:nvSpPr>
        <p:spPr>
          <a:xfrm>
            <a:off x="457200" y="1481329"/>
            <a:ext cx="8229600" cy="4081272"/>
          </a:xfrm>
        </p:spPr>
        <p:txBody>
          <a:bodyPr/>
          <a:lstStyle/>
          <a:p>
            <a:r>
              <a:rPr lang="en-US" dirty="0"/>
              <a:t>Cyber Security –What We Can Learn From Litigation Theories</a:t>
            </a:r>
          </a:p>
          <a:p>
            <a:r>
              <a:rPr lang="en-US" dirty="0"/>
              <a:t>Open Source – Attempts To Shift Liability</a:t>
            </a:r>
          </a:p>
          <a:p>
            <a:r>
              <a:rPr lang="en-US" dirty="0"/>
              <a:t>Open Source – GPL2 vs. GPL3</a:t>
            </a:r>
          </a:p>
          <a:p>
            <a:r>
              <a:rPr lang="en-US" dirty="0"/>
              <a:t>Trends in Trademark Litigation in South Carolina (time permitting)</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5209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fontScale="90000"/>
          </a:bodyPr>
          <a:lstStyle/>
          <a:p>
            <a:r>
              <a:rPr lang="en-US" dirty="0">
                <a:solidFill>
                  <a:srgbClr val="355B99"/>
                </a:solidFill>
              </a:rPr>
              <a:t>THE BREACH PROXIMATELY CAUSED THE DAMAGE</a:t>
            </a:r>
          </a:p>
        </p:txBody>
      </p:sp>
    </p:spTree>
    <p:extLst>
      <p:ext uri="{BB962C8B-B14F-4D97-AF65-F5344CB8AC3E}">
        <p14:creationId xmlns:p14="http://schemas.microsoft.com/office/powerpoint/2010/main" val="2696797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effectLst/>
              </a:rPr>
              <a:t>Causation – In Fact and Legal</a:t>
            </a:r>
            <a:endParaRPr lang="en-US" dirty="0"/>
          </a:p>
        </p:txBody>
      </p:sp>
      <p:sp>
        <p:nvSpPr>
          <p:cNvPr id="6" name="Content Placeholder 5"/>
          <p:cNvSpPr>
            <a:spLocks noGrp="1"/>
          </p:cNvSpPr>
          <p:nvPr>
            <p:ph idx="1"/>
          </p:nvPr>
        </p:nvSpPr>
        <p:spPr>
          <a:xfrm>
            <a:off x="457200" y="1481329"/>
            <a:ext cx="8229600" cy="4081272"/>
          </a:xfrm>
        </p:spPr>
        <p:txBody>
          <a:bodyPr>
            <a:normAutofit/>
          </a:bodyPr>
          <a:lstStyle/>
          <a:p>
            <a:r>
              <a:rPr lang="en-US" dirty="0"/>
              <a:t>Causation In Fact </a:t>
            </a:r>
          </a:p>
          <a:p>
            <a:pPr lvl="1"/>
            <a:r>
              <a:rPr lang="en-US" dirty="0"/>
              <a:t>The injury would not have occurred "but for" the defendant's negligence.</a:t>
            </a:r>
          </a:p>
          <a:p>
            <a:r>
              <a:rPr lang="en-US" dirty="0"/>
              <a:t>Legal Causation - Foreseeability.</a:t>
            </a:r>
          </a:p>
          <a:p>
            <a:pPr lvl="1"/>
            <a:r>
              <a:rPr lang="en-US" dirty="0"/>
              <a:t>An injury is foreseeable if it is the natural and probable consequence of a breach of duty.</a:t>
            </a:r>
          </a:p>
          <a:p>
            <a:pPr lvl="2"/>
            <a:r>
              <a:rPr lang="en-US" dirty="0"/>
              <a:t>Foreseeability is not determined from hindsight, but rather from the defendant's perspective at the time of the alleged breach.</a:t>
            </a:r>
          </a:p>
          <a:p>
            <a:pPr lvl="1"/>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7590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Notable 2017 - Data Breaches</a:t>
            </a:r>
          </a:p>
        </p:txBody>
      </p:sp>
      <p:sp>
        <p:nvSpPr>
          <p:cNvPr id="6" name="Content Placeholder 5"/>
          <p:cNvSpPr>
            <a:spLocks noGrp="1"/>
          </p:cNvSpPr>
          <p:nvPr>
            <p:ph idx="1"/>
          </p:nvPr>
        </p:nvSpPr>
        <p:spPr>
          <a:xfrm>
            <a:off x="457200" y="1481329"/>
            <a:ext cx="8229600" cy="4081272"/>
          </a:xfrm>
        </p:spPr>
        <p:txBody>
          <a:bodyPr>
            <a:normAutofit fontScale="92500" lnSpcReduction="10000"/>
          </a:bodyPr>
          <a:lstStyle/>
          <a:p>
            <a:r>
              <a:rPr lang="en-US" dirty="0"/>
              <a:t>University of Oklahoma (June 14, 2017) </a:t>
            </a:r>
          </a:p>
          <a:p>
            <a:pPr lvl="1"/>
            <a:r>
              <a:rPr lang="en-US" dirty="0"/>
              <a:t>University’s document sharing system (Delve) compromised resulting in educational records, dating back to at least 2002 unintentionally exposed through incorrect privacy settings. </a:t>
            </a:r>
          </a:p>
          <a:p>
            <a:pPr lvl="1"/>
            <a:r>
              <a:rPr lang="en-US" dirty="0"/>
              <a:t>Sensitive information included </a:t>
            </a:r>
            <a:r>
              <a:rPr lang="en-US" b="1" dirty="0"/>
              <a:t>SSN, financial aid information, and grades</a:t>
            </a:r>
            <a:r>
              <a:rPr lang="en-US" dirty="0"/>
              <a:t>. </a:t>
            </a:r>
          </a:p>
          <a:p>
            <a:pPr lvl="1"/>
            <a:r>
              <a:rPr lang="en-US" dirty="0"/>
              <a:t>29,000 instances.</a:t>
            </a:r>
          </a:p>
          <a:p>
            <a:pPr lvl="1"/>
            <a:endParaRPr lang="en-US" dirty="0"/>
          </a:p>
          <a:p>
            <a:pPr lvl="1"/>
            <a:r>
              <a:rPr lang="en-US" dirty="0"/>
              <a:t>Did the Breach Cause Damages?</a:t>
            </a:r>
          </a:p>
          <a:p>
            <a:pPr lvl="2"/>
            <a:r>
              <a:rPr lang="en-US" dirty="0"/>
              <a:t>Is release of data enough for damages?</a:t>
            </a:r>
          </a:p>
          <a:p>
            <a:pPr lvl="2"/>
            <a:r>
              <a:rPr lang="en-US" dirty="0"/>
              <a:t>Is the costs of credit monitoring damages?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10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fade">
                                      <p:cBhvr>
                                        <p:cTn id="12" dur="500"/>
                                        <p:tgtEl>
                                          <p:spTgt spid="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fade">
                                      <p:cBhvr>
                                        <p:cTn id="1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Notable 2017 - Data Breaches</a:t>
            </a:r>
          </a:p>
        </p:txBody>
      </p:sp>
      <p:sp>
        <p:nvSpPr>
          <p:cNvPr id="6" name="Content Placeholder 5"/>
          <p:cNvSpPr>
            <a:spLocks noGrp="1"/>
          </p:cNvSpPr>
          <p:nvPr>
            <p:ph idx="1"/>
          </p:nvPr>
        </p:nvSpPr>
        <p:spPr>
          <a:xfrm>
            <a:off x="457200" y="1481329"/>
            <a:ext cx="8229600" cy="4081272"/>
          </a:xfrm>
        </p:spPr>
        <p:txBody>
          <a:bodyPr>
            <a:normAutofit fontScale="92500" lnSpcReduction="10000"/>
          </a:bodyPr>
          <a:lstStyle/>
          <a:p>
            <a:r>
              <a:rPr lang="en-US" dirty="0"/>
              <a:t>Washington States University (June 15, 2017) </a:t>
            </a:r>
          </a:p>
          <a:p>
            <a:pPr lvl="1"/>
            <a:r>
              <a:rPr lang="en-US" dirty="0"/>
              <a:t>A hard drive containing the personal information of approximately one million individuals was stolen from a storage unit in Olympia, WA.</a:t>
            </a:r>
          </a:p>
          <a:p>
            <a:pPr lvl="1"/>
            <a:r>
              <a:rPr lang="en-US" dirty="0"/>
              <a:t>The hard drive was inside an 85-pound safe and the safe was actually stolen.</a:t>
            </a:r>
          </a:p>
          <a:p>
            <a:pPr lvl="1"/>
            <a:r>
              <a:rPr lang="en-US" dirty="0"/>
              <a:t>Social Security numbers and health history were among the personal details stolen.</a:t>
            </a:r>
          </a:p>
          <a:p>
            <a:pPr lvl="1"/>
            <a:endParaRPr lang="en-US" dirty="0"/>
          </a:p>
          <a:p>
            <a:pPr lvl="1"/>
            <a:r>
              <a:rPr lang="en-US" dirty="0"/>
              <a:t>Did the Breach Cause Damages?</a:t>
            </a:r>
          </a:p>
          <a:p>
            <a:pPr lvl="2"/>
            <a:r>
              <a:rPr lang="en-US" dirty="0"/>
              <a:t>Is release of data enough for damages?</a:t>
            </a:r>
          </a:p>
          <a:p>
            <a:pPr lvl="2"/>
            <a:r>
              <a:rPr lang="en-US" dirty="0"/>
              <a:t>Is the costs of credit monitoring damages?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3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fade">
                                      <p:cBhvr>
                                        <p:cTn id="12" dur="500"/>
                                        <p:tgtEl>
                                          <p:spTgt spid="6">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animEffect transition="in" filter="fade">
                                      <p:cBhvr>
                                        <p:cTn id="1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Jason Shore v. Johnson &amp; Bell</a:t>
            </a:r>
          </a:p>
        </p:txBody>
      </p:sp>
      <p:sp>
        <p:nvSpPr>
          <p:cNvPr id="6" name="Content Placeholder 5"/>
          <p:cNvSpPr>
            <a:spLocks noGrp="1"/>
          </p:cNvSpPr>
          <p:nvPr>
            <p:ph idx="1"/>
          </p:nvPr>
        </p:nvSpPr>
        <p:spPr>
          <a:xfrm>
            <a:off x="457200" y="1481329"/>
            <a:ext cx="8229600" cy="4081272"/>
          </a:xfrm>
        </p:spPr>
        <p:txBody>
          <a:bodyPr>
            <a:normAutofit/>
          </a:bodyPr>
          <a:lstStyle/>
          <a:p>
            <a:r>
              <a:rPr lang="en-US" dirty="0"/>
              <a:t>Class Action Complaint</a:t>
            </a:r>
          </a:p>
          <a:p>
            <a:pPr lvl="1"/>
            <a:r>
              <a:rPr lang="en-US" dirty="0"/>
              <a:t>“Johnson &amp; Bell has injured its clients by charging and collecting market-rate attorneys' fees without providing industry standard protections for client confidentiality”</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200400" y="4181606"/>
            <a:ext cx="2175596"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Damages ?</a:t>
            </a:r>
          </a:p>
        </p:txBody>
      </p:sp>
      <p:cxnSp>
        <p:nvCxnSpPr>
          <p:cNvPr id="5" name="Straight Arrow Connector 4"/>
          <p:cNvCxnSpPr/>
          <p:nvPr/>
        </p:nvCxnSpPr>
        <p:spPr>
          <a:xfrm flipH="1" flipV="1">
            <a:off x="3048000" y="2667000"/>
            <a:ext cx="1240198"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54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 Everything </a:t>
            </a:r>
            <a:br>
              <a:rPr lang="en-US" dirty="0"/>
            </a:br>
            <a:r>
              <a:rPr lang="en-US" dirty="0"/>
              <a:t>in in light of “Negligence”</a:t>
            </a:r>
          </a:p>
        </p:txBody>
      </p:sp>
      <p:sp>
        <p:nvSpPr>
          <p:cNvPr id="6" name="Content Placeholder 5"/>
          <p:cNvSpPr>
            <a:spLocks noGrp="1"/>
          </p:cNvSpPr>
          <p:nvPr>
            <p:ph idx="1"/>
          </p:nvPr>
        </p:nvSpPr>
        <p:spPr>
          <a:xfrm>
            <a:off x="457200" y="1481329"/>
            <a:ext cx="8229600" cy="3776471"/>
          </a:xfrm>
        </p:spPr>
        <p:txBody>
          <a:bodyPr>
            <a:normAutofit/>
          </a:bodyPr>
          <a:lstStyle/>
          <a:p>
            <a:r>
              <a:rPr lang="en-US" dirty="0"/>
              <a:t>(1) The Defendant owes a duty of care; </a:t>
            </a:r>
          </a:p>
          <a:p>
            <a:r>
              <a:rPr lang="en-US" dirty="0"/>
              <a:t>(2) The Defendant breached that duty of care; </a:t>
            </a:r>
          </a:p>
          <a:p>
            <a:r>
              <a:rPr lang="en-US" dirty="0"/>
              <a:t>(3) The Defendant's breach proximately caused damage.</a:t>
            </a:r>
          </a:p>
          <a:p>
            <a:endParaRPr lang="en-US" dirty="0"/>
          </a:p>
          <a:p>
            <a:r>
              <a:rPr lang="en-US" dirty="0"/>
              <a:t>Plaintiff may only recover for injuries proximately caused by the Defendant's negligence.</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971800" y="5481161"/>
            <a:ext cx="4572000" cy="900246"/>
          </a:xfrm>
          <a:prstGeom prst="rect">
            <a:avLst/>
          </a:prstGeom>
        </p:spPr>
        <p:txBody>
          <a:bodyPr>
            <a:spAutoFit/>
          </a:bodyPr>
          <a:lstStyle/>
          <a:p>
            <a:pPr marL="109728" indent="0">
              <a:buNone/>
            </a:pPr>
            <a:r>
              <a:rPr lang="en-US" sz="1050" u="sng" dirty="0"/>
              <a:t>See</a:t>
            </a:r>
            <a:r>
              <a:rPr lang="en-US" sz="1050" dirty="0"/>
              <a:t> </a:t>
            </a:r>
            <a:r>
              <a:rPr lang="en-US" sz="1050" u="sng" dirty="0"/>
              <a:t>Bishop v. South Carolina Dep't of Mental Health</a:t>
            </a:r>
            <a:r>
              <a:rPr lang="en-US" sz="1050" dirty="0"/>
              <a:t>, 331 S.C. 79, 502 S.E.2d 78 (1998); </a:t>
            </a:r>
            <a:r>
              <a:rPr lang="en-US" sz="1050" u="sng" dirty="0"/>
              <a:t>Jeffords v. Lesesne</a:t>
            </a:r>
            <a:r>
              <a:rPr lang="en-US" sz="1050" dirty="0"/>
              <a:t>, 343 S.C. 656, 541 S.E.2d 847 (Ct. App. 2000); </a:t>
            </a:r>
            <a:r>
              <a:rPr lang="en-US" sz="1050" u="sng" dirty="0"/>
              <a:t>Hubbard v. Taylor</a:t>
            </a:r>
            <a:r>
              <a:rPr lang="en-US" sz="1050" dirty="0"/>
              <a:t>, 339 S.C. 582, 529 S.E.2d 549 (Ct. App. 2000). </a:t>
            </a:r>
            <a:r>
              <a:rPr lang="en-US" sz="1050" u="sng" dirty="0"/>
              <a:t>Olson v. Faculty House</a:t>
            </a:r>
            <a:r>
              <a:rPr lang="en-US" sz="1050" dirty="0"/>
              <a:t>, 344 S.C. 194, 544 S.E.2d 38 (Ct. App. 2001).</a:t>
            </a:r>
          </a:p>
        </p:txBody>
      </p:sp>
      <p:sp>
        <p:nvSpPr>
          <p:cNvPr id="5" name="Rounded Rectangle 4"/>
          <p:cNvSpPr/>
          <p:nvPr/>
        </p:nvSpPr>
        <p:spPr>
          <a:xfrm>
            <a:off x="5257800" y="1371600"/>
            <a:ext cx="21336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2976613" y="4114800"/>
            <a:ext cx="1290587"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290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66800"/>
            <a:ext cx="7497529" cy="5442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a:t>Legal Theories Asserted</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1143000"/>
            <a:ext cx="5334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2967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a:bodyPr>
          <a:lstStyle/>
          <a:p>
            <a:r>
              <a:rPr lang="en-US" dirty="0">
                <a:solidFill>
                  <a:srgbClr val="355B99"/>
                </a:solidFill>
              </a:rPr>
              <a:t>Open Source – Attempts To Shift Liability</a:t>
            </a:r>
          </a:p>
        </p:txBody>
      </p:sp>
    </p:spTree>
    <p:extLst>
      <p:ext uri="{BB962C8B-B14F-4D97-AF65-F5344CB8AC3E}">
        <p14:creationId xmlns:p14="http://schemas.microsoft.com/office/powerpoint/2010/main" val="2923938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effectLst/>
              </a:rPr>
              <a:t>Open Source – Areas of Risk</a:t>
            </a:r>
            <a:endParaRPr lang="en-US" dirty="0"/>
          </a:p>
        </p:txBody>
      </p:sp>
      <p:sp>
        <p:nvSpPr>
          <p:cNvPr id="6" name="Content Placeholder 5"/>
          <p:cNvSpPr>
            <a:spLocks noGrp="1"/>
          </p:cNvSpPr>
          <p:nvPr>
            <p:ph idx="1"/>
          </p:nvPr>
        </p:nvSpPr>
        <p:spPr>
          <a:xfrm>
            <a:off x="457200" y="1481329"/>
            <a:ext cx="8229600" cy="4081272"/>
          </a:xfrm>
        </p:spPr>
        <p:txBody>
          <a:bodyPr>
            <a:normAutofit/>
          </a:bodyPr>
          <a:lstStyle/>
          <a:p>
            <a:pPr lvl="1"/>
            <a:r>
              <a:rPr lang="en-US" dirty="0"/>
              <a:t>Upstream IP concerns:</a:t>
            </a:r>
          </a:p>
          <a:p>
            <a:pPr lvl="2"/>
            <a:r>
              <a:rPr lang="en-US" dirty="0"/>
              <a:t>Potential risk that “open source” code is actually proprietary and requires a license fee because an unknown piece of proprietary code leaked into the final the product.</a:t>
            </a:r>
          </a:p>
          <a:p>
            <a:pPr lvl="3"/>
            <a:r>
              <a:rPr lang="en-US" dirty="0"/>
              <a:t>© and licensing issues</a:t>
            </a:r>
          </a:p>
          <a:p>
            <a:pPr lvl="1"/>
            <a:r>
              <a:rPr lang="en-US" dirty="0"/>
              <a:t>Viral Software – Mandatory Release of Source</a:t>
            </a:r>
          </a:p>
          <a:p>
            <a:pPr lvl="2"/>
            <a:r>
              <a:rPr lang="en-US" dirty="0"/>
              <a:t>The unintended inclusion of open source could cause an organization to losing control over some exclusive competitive advantage as it becomes required to release internal software source code.</a:t>
            </a:r>
          </a:p>
          <a:p>
            <a:pPr lvl="2"/>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670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effectLst/>
              </a:rPr>
              <a:t>Open Source – Areas of Risk</a:t>
            </a:r>
            <a:endParaRPr lang="en-US" dirty="0"/>
          </a:p>
        </p:txBody>
      </p:sp>
      <p:sp>
        <p:nvSpPr>
          <p:cNvPr id="6" name="Content Placeholder 5"/>
          <p:cNvSpPr>
            <a:spLocks noGrp="1"/>
          </p:cNvSpPr>
          <p:nvPr>
            <p:ph idx="1"/>
          </p:nvPr>
        </p:nvSpPr>
        <p:spPr>
          <a:xfrm>
            <a:off x="457200" y="1481329"/>
            <a:ext cx="8229600" cy="4081272"/>
          </a:xfrm>
        </p:spPr>
        <p:txBody>
          <a:bodyPr>
            <a:normAutofit/>
          </a:bodyPr>
          <a:lstStyle/>
          <a:p>
            <a:pPr lvl="1"/>
            <a:r>
              <a:rPr lang="en-US" dirty="0"/>
              <a:t>Lack of Traditional Warranties and Indemnifications</a:t>
            </a:r>
          </a:p>
          <a:p>
            <a:pPr lvl="2"/>
            <a:r>
              <a:rPr lang="en-US" dirty="0"/>
              <a:t>Lacks standard warranties and IP indemnity can lead to customer liability against third party legal claims. When open source is provided “AS IS” the risk is on the customer and not the vendor.</a:t>
            </a:r>
          </a:p>
          <a:p>
            <a:pPr lvl="2"/>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3385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fontScale="90000"/>
          </a:bodyPr>
          <a:lstStyle/>
          <a:p>
            <a:r>
              <a:rPr lang="en-US" dirty="0">
                <a:solidFill>
                  <a:srgbClr val="355B99"/>
                </a:solidFill>
              </a:rPr>
              <a:t>Cyber Security –What We Can Learn From Litigation Theories</a:t>
            </a:r>
          </a:p>
        </p:txBody>
      </p:sp>
    </p:spTree>
    <p:extLst>
      <p:ext uri="{BB962C8B-B14F-4D97-AF65-F5344CB8AC3E}">
        <p14:creationId xmlns:p14="http://schemas.microsoft.com/office/powerpoint/2010/main" val="238644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Apache License ver. 2.0</a:t>
            </a:r>
          </a:p>
        </p:txBody>
      </p:sp>
      <p:sp>
        <p:nvSpPr>
          <p:cNvPr id="6" name="Content Placeholder 5"/>
          <p:cNvSpPr>
            <a:spLocks noGrp="1"/>
          </p:cNvSpPr>
          <p:nvPr>
            <p:ph idx="1"/>
          </p:nvPr>
        </p:nvSpPr>
        <p:spPr>
          <a:xfrm>
            <a:off x="457200" y="1481329"/>
            <a:ext cx="8229600" cy="4081272"/>
          </a:xfrm>
        </p:spPr>
        <p:txBody>
          <a:bodyPr>
            <a:normAutofit fontScale="85000" lnSpcReduction="20000"/>
          </a:bodyPr>
          <a:lstStyle/>
          <a:p>
            <a:r>
              <a:rPr lang="en-US" dirty="0"/>
              <a:t>"Work" shall mean the work of authorship, whether in Source or Object form, made available under the License, as indicated by a copyright notice that is included in or attached to the work (an example is provided in the Appendix below).</a:t>
            </a:r>
          </a:p>
          <a:p>
            <a:pPr lvl="1"/>
            <a:endParaRPr lang="en-US" dirty="0"/>
          </a:p>
          <a:p>
            <a:r>
              <a:rPr lang="en-US" sz="2300" dirty="0"/>
              <a:t>7. Disclaimer of Warranty.</a:t>
            </a:r>
          </a:p>
          <a:p>
            <a:pPr marL="109728" indent="0">
              <a:buNone/>
            </a:pPr>
            <a:endParaRPr lang="en-US" sz="2300" dirty="0"/>
          </a:p>
          <a:p>
            <a:pPr lvl="1"/>
            <a:r>
              <a:rPr lang="en-US" sz="1900" dirty="0"/>
              <a:t>Unless required by applicable law or agreed to in writing, Licensor provides the Work (and each Contributor provides its Contributions) on an "AS IS" BASIS, WITHOUT WARRANTIES OR CONDITIONS OF ANY KIND, either express or implied, including, without limitation, any warranties or conditions of TITLE, NON-INFRINGEMENT, MERCHANTABILITY, or FITNESS FOR A PARTICULAR PURPOSE. You are solely responsible for determining the appropriateness of using or redistributing the Work and assume any risks associated with Your exercise of permissions under this License.</a:t>
            </a:r>
          </a:p>
          <a:p>
            <a:pPr lvl="1"/>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2213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Apache License ver. 2.0</a:t>
            </a:r>
          </a:p>
        </p:txBody>
      </p:sp>
      <p:sp>
        <p:nvSpPr>
          <p:cNvPr id="6" name="Content Placeholder 5"/>
          <p:cNvSpPr>
            <a:spLocks noGrp="1"/>
          </p:cNvSpPr>
          <p:nvPr>
            <p:ph idx="1"/>
          </p:nvPr>
        </p:nvSpPr>
        <p:spPr>
          <a:xfrm>
            <a:off x="457200" y="1481328"/>
            <a:ext cx="8229600" cy="4462271"/>
          </a:xfrm>
        </p:spPr>
        <p:txBody>
          <a:bodyPr>
            <a:normAutofit fontScale="92500" lnSpcReduction="20000"/>
          </a:bodyPr>
          <a:lstStyle/>
          <a:p>
            <a:r>
              <a:rPr lang="en-US" dirty="0"/>
              <a:t>"Contributor" shall mean Licensor and any individual or Legal Entity on behalf of whom a Contribution (e.g. any work of authorship, original or modifications) has been received by Licensor and subsequently incorporated within the Work.</a:t>
            </a:r>
          </a:p>
          <a:p>
            <a:pPr marL="109728" indent="0">
              <a:buNone/>
            </a:pPr>
            <a:endParaRPr lang="en-US" dirty="0"/>
          </a:p>
          <a:p>
            <a:r>
              <a:rPr lang="en-US" sz="2000" dirty="0"/>
              <a:t>8. Limitation of Liability.</a:t>
            </a:r>
          </a:p>
          <a:p>
            <a:pPr lvl="1"/>
            <a:r>
              <a:rPr lang="en-US" sz="1600" dirty="0"/>
              <a:t>In no event and under no legal theory, whether in tort (including negligence), contract, or otherwise, unless required by applicable law (such as deliberate and grossly negligent acts) or agreed to in writing, shall any Contributor be liable to You for damages, including any direct, indirect, special, incidental, or consequential damages of any character arising as a result of this License or out of the use or inability to use the Work (including but not limited to damages for loss of goodwill, work stoppage, computer failure or malfunction, or any and all other commercial damages or losses), even if such Contributor has been advised of the possibility of such damages.</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248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Apache License ver. 2.0</a:t>
            </a:r>
          </a:p>
        </p:txBody>
      </p:sp>
      <p:sp>
        <p:nvSpPr>
          <p:cNvPr id="6" name="Content Placeholder 5"/>
          <p:cNvSpPr>
            <a:spLocks noGrp="1"/>
          </p:cNvSpPr>
          <p:nvPr>
            <p:ph idx="1"/>
          </p:nvPr>
        </p:nvSpPr>
        <p:spPr>
          <a:xfrm>
            <a:off x="457200" y="1481328"/>
            <a:ext cx="8229600" cy="4462271"/>
          </a:xfrm>
        </p:spPr>
        <p:txBody>
          <a:bodyPr>
            <a:normAutofit fontScale="92500" lnSpcReduction="20000"/>
          </a:bodyPr>
          <a:lstStyle/>
          <a:p>
            <a:r>
              <a:rPr lang="en-US" dirty="0"/>
              <a:t>"9. Accepting Warranty or Additional Liability.</a:t>
            </a:r>
          </a:p>
          <a:p>
            <a:pPr marL="109728" indent="0">
              <a:buNone/>
            </a:pPr>
            <a:endParaRPr lang="en-US" dirty="0"/>
          </a:p>
          <a:p>
            <a:pPr lvl="1"/>
            <a:r>
              <a:rPr lang="en-US" dirty="0"/>
              <a:t>While redistributing the Work or Derivative Works thereof, You may choose to offer, and charge a fee for, acceptance of support, warranty, indemnity, or other liability obligations and/or rights consistent with this License. However, in accepting such obligations, You may act only on Your own behalf and on Your sole responsibility, not on behalf of any other Contributor, and </a:t>
            </a:r>
            <a:r>
              <a:rPr lang="en-US" b="1" u="sng" dirty="0"/>
              <a:t>only if You agree to indemnify</a:t>
            </a:r>
            <a:r>
              <a:rPr lang="en-US" dirty="0"/>
              <a:t>, defend, and hold each Contributor harmless for any liability incurred by, or claims asserted against, such Contributor by reason of your accepting any such warranty or additional liability.</a:t>
            </a:r>
          </a:p>
          <a:p>
            <a:pPr lvl="1"/>
            <a:endParaRPr lang="en-US" dirty="0"/>
          </a:p>
          <a:p>
            <a:pPr lvl="1"/>
            <a:r>
              <a:rPr lang="en-US" dirty="0"/>
              <a:t>Will a Vendor Agree to this?</a:t>
            </a:r>
          </a:p>
          <a:p>
            <a:endParaRPr lang="en-US" dirty="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4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Apache License ver. 2.0</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391493274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42114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Apache License ver. 2.0</a:t>
            </a:r>
          </a:p>
        </p:txBody>
      </p:sp>
      <p:sp>
        <p:nvSpPr>
          <p:cNvPr id="6" name="Content Placeholder 5"/>
          <p:cNvSpPr>
            <a:spLocks noGrp="1"/>
          </p:cNvSpPr>
          <p:nvPr>
            <p:ph idx="1"/>
          </p:nvPr>
        </p:nvSpPr>
        <p:spPr>
          <a:xfrm>
            <a:off x="457200" y="1481328"/>
            <a:ext cx="8229600" cy="4462271"/>
          </a:xfrm>
        </p:spPr>
        <p:txBody>
          <a:bodyPr>
            <a:normAutofit fontScale="77500" lnSpcReduction="20000"/>
          </a:bodyPr>
          <a:lstStyle/>
          <a:p>
            <a:r>
              <a:rPr lang="en-US" dirty="0"/>
              <a:t>Copyright [yyyy] [name of copyright owner] </a:t>
            </a:r>
          </a:p>
          <a:p>
            <a:endParaRPr lang="en-US" dirty="0"/>
          </a:p>
          <a:p>
            <a:r>
              <a:rPr lang="en-US" dirty="0"/>
              <a:t>Licensed under the Apache License, Version 2.0 (the "License"); you may not use this file except in compliance with the License. You may obtain a copy of the License at </a:t>
            </a:r>
          </a:p>
          <a:p>
            <a:endParaRPr lang="en-US" dirty="0"/>
          </a:p>
          <a:p>
            <a:r>
              <a:rPr lang="en-US" dirty="0"/>
              <a:t>http://www.apache.org/licenses/LICENSE-2.0 </a:t>
            </a:r>
          </a:p>
          <a:p>
            <a:endParaRPr lang="en-US" dirty="0"/>
          </a:p>
          <a:p>
            <a:r>
              <a:rPr lang="en-US" dirty="0"/>
              <a:t>Unless required by applicable law or agreed to in writing, software distributed under the License is distributed on an "AS IS" BASIS, WITHOUT WARRANTIES OR CONDITIONS OF ANY KIND, either express or implied. See the License for the specific language governing permissions and limitations under the License.</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5638800" y="3657600"/>
            <a:ext cx="27432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144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“Outside” Agreement to the Apache License ver. 2.0</a:t>
            </a:r>
          </a:p>
        </p:txBody>
      </p:sp>
      <p:sp>
        <p:nvSpPr>
          <p:cNvPr id="6" name="Content Placeholder 5"/>
          <p:cNvSpPr>
            <a:spLocks noGrp="1"/>
          </p:cNvSpPr>
          <p:nvPr>
            <p:ph idx="1"/>
          </p:nvPr>
        </p:nvSpPr>
        <p:spPr>
          <a:xfrm>
            <a:off x="457200" y="1481328"/>
            <a:ext cx="8229600" cy="4462271"/>
          </a:xfrm>
        </p:spPr>
        <p:txBody>
          <a:bodyPr>
            <a:normAutofit lnSpcReduction="10000"/>
          </a:bodyPr>
          <a:lstStyle/>
          <a:p>
            <a:r>
              <a:rPr lang="en-US" dirty="0"/>
              <a:t>The software provided by the Vendor includes open source that is subject to the Apache License, Version 2.0 (“Apache License”). The parties wish to amend the Apache License as follows:</a:t>
            </a:r>
          </a:p>
          <a:p>
            <a:pPr lvl="1"/>
            <a:r>
              <a:rPr lang="en-US" dirty="0"/>
              <a:t> </a:t>
            </a:r>
          </a:p>
          <a:p>
            <a:pPr lvl="1"/>
            <a:r>
              <a:rPr lang="en-US" dirty="0"/>
              <a:t> </a:t>
            </a:r>
          </a:p>
          <a:p>
            <a:pPr lvl="1"/>
            <a:r>
              <a:rPr lang="en-US" dirty="0"/>
              <a:t> </a:t>
            </a:r>
          </a:p>
          <a:p>
            <a:r>
              <a:rPr lang="en-US" dirty="0"/>
              <a:t>In the event that there is a conflict between this Agreement and the Apache License, this Agreement controls.</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992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a:bodyPr>
          <a:lstStyle/>
          <a:p>
            <a:r>
              <a:rPr lang="en-US" dirty="0">
                <a:solidFill>
                  <a:srgbClr val="355B99"/>
                </a:solidFill>
              </a:rPr>
              <a:t>Open Source </a:t>
            </a:r>
            <a:br>
              <a:rPr lang="en-US" dirty="0">
                <a:solidFill>
                  <a:srgbClr val="355B99"/>
                </a:solidFill>
              </a:rPr>
            </a:br>
            <a:r>
              <a:rPr lang="en-US" dirty="0">
                <a:solidFill>
                  <a:srgbClr val="355B99"/>
                </a:solidFill>
              </a:rPr>
              <a:t>GPL2 vs. GPL3</a:t>
            </a:r>
          </a:p>
        </p:txBody>
      </p:sp>
    </p:spTree>
    <p:extLst>
      <p:ext uri="{BB962C8B-B14F-4D97-AF65-F5344CB8AC3E}">
        <p14:creationId xmlns:p14="http://schemas.microsoft.com/office/powerpoint/2010/main" val="2292318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GPL 2 - 1991</a:t>
            </a:r>
          </a:p>
        </p:txBody>
      </p:sp>
      <p:sp>
        <p:nvSpPr>
          <p:cNvPr id="6" name="Content Placeholder 5"/>
          <p:cNvSpPr>
            <a:spLocks noGrp="1"/>
          </p:cNvSpPr>
          <p:nvPr>
            <p:ph idx="1"/>
          </p:nvPr>
        </p:nvSpPr>
        <p:spPr>
          <a:xfrm>
            <a:off x="457200" y="1481328"/>
            <a:ext cx="8229600" cy="4462271"/>
          </a:xfrm>
        </p:spPr>
        <p:txBody>
          <a:bodyPr>
            <a:normAutofit/>
          </a:bodyPr>
          <a:lstStyle/>
          <a:p>
            <a:r>
              <a:rPr lang="en-US" b="1" dirty="0"/>
              <a:t>4.</a:t>
            </a:r>
            <a:r>
              <a:rPr lang="en-US" dirty="0"/>
              <a:t> You may not copy, modify, sublicense, or distribute the Program except as expressly provided under this License. Any attempt otherwise to copy, modify, sublicense or distribute the Program is void, and will automatically terminate your rights under this License. However, parties who have received copies, or rights, from you under this License will not have their licenses terminated so long as such parties remain in full compliance.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838200" y="3505200"/>
            <a:ext cx="23622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544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GPL 3 - 2007</a:t>
            </a:r>
          </a:p>
        </p:txBody>
      </p:sp>
      <p:sp>
        <p:nvSpPr>
          <p:cNvPr id="6" name="Content Placeholder 5"/>
          <p:cNvSpPr>
            <a:spLocks noGrp="1"/>
          </p:cNvSpPr>
          <p:nvPr>
            <p:ph idx="1"/>
          </p:nvPr>
        </p:nvSpPr>
        <p:spPr>
          <a:xfrm>
            <a:off x="457200" y="1481328"/>
            <a:ext cx="8229600" cy="4462271"/>
          </a:xfrm>
        </p:spPr>
        <p:txBody>
          <a:bodyPr>
            <a:normAutofit fontScale="62500" lnSpcReduction="20000"/>
          </a:bodyPr>
          <a:lstStyle/>
          <a:p>
            <a:r>
              <a:rPr lang="en-US" b="1" dirty="0"/>
              <a:t>8. Termination.</a:t>
            </a:r>
          </a:p>
          <a:p>
            <a:r>
              <a:rPr lang="en-US" dirty="0"/>
              <a:t>You may not propagate or modify a covered work except as expressly provided under this License. Any attempt otherwise to propagate or modify it is void, and will automatically terminate your rights under this License (including any patent licenses granted under the third paragraph of section 11).</a:t>
            </a:r>
          </a:p>
          <a:p>
            <a:endParaRPr lang="en-US" dirty="0"/>
          </a:p>
          <a:p>
            <a:r>
              <a:rPr lang="en-US" dirty="0"/>
              <a:t>However, if you cease all violation of this License, then your license from a particular copyright holder is reinstated (a) provisionally, unless and until the copyright holder explicitly and finally terminates your license, and (b) permanently, if the copyright holder fails to notify you of the violation by some reasonable means prior to 60 days after the cessation.</a:t>
            </a:r>
          </a:p>
          <a:p>
            <a:endParaRPr lang="en-US" dirty="0"/>
          </a:p>
          <a:p>
            <a:r>
              <a:rPr lang="en-US" dirty="0"/>
              <a:t>Moreover, your license from a particular copyright holder is reinstated permanently if the copyright holder notifies you of the violation by some reasonable means, this is the first time you have received notice of violation of this License (for any work) from that copyright holder, and you cure the violation prior to 30 days after your receipt of the notice.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5638800" y="3528219"/>
            <a:ext cx="129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6400" y="3948112"/>
            <a:ext cx="129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86200" y="5105400"/>
            <a:ext cx="129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86200" y="5486400"/>
            <a:ext cx="129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4876800"/>
            <a:ext cx="129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6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a:bodyPr>
          <a:lstStyle/>
          <a:p>
            <a:r>
              <a:rPr lang="en-US" dirty="0">
                <a:solidFill>
                  <a:srgbClr val="355B99"/>
                </a:solidFill>
              </a:rPr>
              <a:t>Trademark Trends in South Carolina</a:t>
            </a:r>
          </a:p>
        </p:txBody>
      </p:sp>
    </p:spTree>
    <p:extLst>
      <p:ext uri="{BB962C8B-B14F-4D97-AF65-F5344CB8AC3E}">
        <p14:creationId xmlns:p14="http://schemas.microsoft.com/office/powerpoint/2010/main" val="2130801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Notable 2017 - Data Breach</a:t>
            </a:r>
          </a:p>
        </p:txBody>
      </p:sp>
      <p:sp>
        <p:nvSpPr>
          <p:cNvPr id="6" name="Content Placeholder 5"/>
          <p:cNvSpPr>
            <a:spLocks noGrp="1"/>
          </p:cNvSpPr>
          <p:nvPr>
            <p:ph idx="1"/>
          </p:nvPr>
        </p:nvSpPr>
        <p:spPr>
          <a:xfrm>
            <a:off x="457200" y="1481329"/>
            <a:ext cx="8229600" cy="4081272"/>
          </a:xfrm>
        </p:spPr>
        <p:txBody>
          <a:bodyPr/>
          <a:lstStyle/>
          <a:p>
            <a:r>
              <a:rPr lang="en-US" dirty="0"/>
              <a:t>University of Oklahoma (June 14, 2017) </a:t>
            </a:r>
          </a:p>
          <a:p>
            <a:pPr lvl="1"/>
            <a:r>
              <a:rPr lang="en-US" dirty="0"/>
              <a:t>University’s document sharing system (Delve) compromised resulting in educational records, dating back to at least 2002 unintentionally exposed through incorrect privacy settings. </a:t>
            </a:r>
          </a:p>
          <a:p>
            <a:pPr lvl="1"/>
            <a:r>
              <a:rPr lang="en-US" dirty="0"/>
              <a:t>Sensitive information included SSN, financial aid information, and grades. </a:t>
            </a:r>
          </a:p>
          <a:p>
            <a:pPr lvl="1"/>
            <a:r>
              <a:rPr lang="en-US" dirty="0"/>
              <a:t>29,000 instances.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076173" y="4528810"/>
            <a:ext cx="1981200" cy="261610"/>
          </a:xfrm>
          <a:prstGeom prst="rect">
            <a:avLst/>
          </a:prstGeom>
          <a:noFill/>
        </p:spPr>
        <p:txBody>
          <a:bodyPr wrap="square" rtlCol="0">
            <a:spAutoFit/>
          </a:bodyPr>
          <a:lstStyle/>
          <a:p>
            <a:pPr algn="r"/>
            <a:r>
              <a:rPr lang="en-US" sz="1050" dirty="0"/>
              <a:t>Identity Force</a:t>
            </a:r>
          </a:p>
        </p:txBody>
      </p:sp>
    </p:spTree>
    <p:extLst>
      <p:ext uri="{BB962C8B-B14F-4D97-AF65-F5344CB8AC3E}">
        <p14:creationId xmlns:p14="http://schemas.microsoft.com/office/powerpoint/2010/main" val="1714823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04800"/>
            <a:ext cx="7772400" cy="5641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017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Reducing These Risks</a:t>
            </a:r>
          </a:p>
        </p:txBody>
      </p:sp>
      <p:sp>
        <p:nvSpPr>
          <p:cNvPr id="6" name="Content Placeholder 5"/>
          <p:cNvSpPr>
            <a:spLocks noGrp="1"/>
          </p:cNvSpPr>
          <p:nvPr>
            <p:ph idx="1"/>
          </p:nvPr>
        </p:nvSpPr>
        <p:spPr>
          <a:xfrm>
            <a:off x="457200" y="1481328"/>
            <a:ext cx="8229600" cy="4462271"/>
          </a:xfrm>
        </p:spPr>
        <p:txBody>
          <a:bodyPr>
            <a:normAutofit/>
          </a:bodyPr>
          <a:lstStyle/>
          <a:p>
            <a:r>
              <a:rPr lang="en-US" dirty="0"/>
              <a:t>Perform a federal trademark search.</a:t>
            </a:r>
          </a:p>
          <a:p>
            <a:r>
              <a:rPr lang="en-US" dirty="0"/>
              <a:t>Understand the relationship with trademarks and your business relationship.</a:t>
            </a:r>
          </a:p>
          <a:p>
            <a:pPr lvl="1"/>
            <a:r>
              <a:rPr lang="en-US" dirty="0"/>
              <a:t>10% percent of the 2017 cases overlap with “business” issues</a:t>
            </a:r>
          </a:p>
          <a:p>
            <a:r>
              <a:rPr lang="en-US" dirty="0"/>
              <a:t>Understand the geographic issue with trademark rights.</a:t>
            </a:r>
          </a:p>
          <a:p>
            <a:r>
              <a:rPr lang="en-US" dirty="0"/>
              <a:t>Select a strong mark.</a:t>
            </a:r>
          </a:p>
          <a:p>
            <a:r>
              <a:rPr lang="en-US" dirty="0"/>
              <a:t>Consult with a knowledgeable and trustworthy trademark attorney.</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2412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3276600"/>
            <a:ext cx="3505200" cy="936625"/>
          </a:xfrm>
        </p:spPr>
        <p:txBody>
          <a:bodyPr>
            <a:noAutofit/>
          </a:bodyPr>
          <a:lstStyle/>
          <a:p>
            <a:pPr lvl="1" algn="r" rtl="0">
              <a:spcBef>
                <a:spcPct val="0"/>
              </a:spcBef>
            </a:pPr>
            <a:r>
              <a:rPr lang="en-US" sz="4400" b="1" dirty="0">
                <a:solidFill>
                  <a:srgbClr val="355B99"/>
                </a:solidFill>
              </a:rPr>
              <a:t>THANK YOU</a:t>
            </a:r>
            <a:endParaRPr lang="en-US" sz="4400" dirty="0">
              <a:solidFill>
                <a:srgbClr val="355B99"/>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381001"/>
            <a:ext cx="3159493" cy="1981200"/>
          </a:xfrm>
          <a:prstGeom prst="rect">
            <a:avLst/>
          </a:prstGeom>
        </p:spPr>
      </p:pic>
      <p:sp>
        <p:nvSpPr>
          <p:cNvPr id="7" name="Subtitle 2"/>
          <p:cNvSpPr txBox="1">
            <a:spLocks/>
          </p:cNvSpPr>
          <p:nvPr/>
        </p:nvSpPr>
        <p:spPr>
          <a:xfrm>
            <a:off x="152400" y="6019800"/>
            <a:ext cx="4572000" cy="685800"/>
          </a:xfrm>
          <a:prstGeom prst="rect">
            <a:avLst/>
          </a:prstGeom>
        </p:spPr>
        <p:txBody>
          <a:bodyPr vert="horz" lIns="45720" rIns="45720">
            <a:normAutofit fontScale="775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lvl="1" algn="l"/>
            <a:r>
              <a:rPr lang="en-US" sz="1800" b="1" dirty="0">
                <a:solidFill>
                  <a:schemeClr val="bg1"/>
                </a:solidFill>
              </a:rPr>
              <a:t>Doug Kim</a:t>
            </a:r>
          </a:p>
          <a:p>
            <a:pPr lvl="1" algn="l"/>
            <a:r>
              <a:rPr lang="en-US" sz="1800" b="1" dirty="0">
                <a:solidFill>
                  <a:schemeClr val="bg1"/>
                </a:solidFill>
              </a:rPr>
              <a:t>doug@dougkim.com</a:t>
            </a:r>
          </a:p>
          <a:p>
            <a:pPr lvl="1" algn="l"/>
            <a:r>
              <a:rPr lang="en-US" sz="1800" b="1" dirty="0">
                <a:solidFill>
                  <a:schemeClr val="bg1"/>
                </a:solidFill>
              </a:rPr>
              <a:t>864-616-9095</a:t>
            </a:r>
          </a:p>
        </p:txBody>
      </p:sp>
    </p:spTree>
    <p:extLst>
      <p:ext uri="{BB962C8B-B14F-4D97-AF65-F5344CB8AC3E}">
        <p14:creationId xmlns:p14="http://schemas.microsoft.com/office/powerpoint/2010/main" val="239141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27889"/>
            <a:ext cx="7467600" cy="5420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a:t>Primary Legal Theory</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515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66800"/>
            <a:ext cx="7497529" cy="5442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a:t>Legal Theories Asserted</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656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Negligence (SC)</a:t>
            </a:r>
          </a:p>
        </p:txBody>
      </p:sp>
      <p:sp>
        <p:nvSpPr>
          <p:cNvPr id="6" name="Content Placeholder 5"/>
          <p:cNvSpPr>
            <a:spLocks noGrp="1"/>
          </p:cNvSpPr>
          <p:nvPr>
            <p:ph idx="1"/>
          </p:nvPr>
        </p:nvSpPr>
        <p:spPr>
          <a:xfrm>
            <a:off x="457200" y="1481329"/>
            <a:ext cx="8229600" cy="3776471"/>
          </a:xfrm>
        </p:spPr>
        <p:txBody>
          <a:bodyPr>
            <a:normAutofit/>
          </a:bodyPr>
          <a:lstStyle/>
          <a:p>
            <a:r>
              <a:rPr lang="en-US" dirty="0"/>
              <a:t>(1) The Defendant owes a duty of care; </a:t>
            </a:r>
          </a:p>
          <a:p>
            <a:r>
              <a:rPr lang="en-US" dirty="0"/>
              <a:t>(2) The Defendant breached that duty of care; </a:t>
            </a:r>
          </a:p>
          <a:p>
            <a:r>
              <a:rPr lang="en-US" dirty="0"/>
              <a:t>(3) The Defendant's breach proximately caused damage.</a:t>
            </a:r>
          </a:p>
          <a:p>
            <a:endParaRPr lang="en-US" dirty="0"/>
          </a:p>
          <a:p>
            <a:r>
              <a:rPr lang="en-US" dirty="0"/>
              <a:t>Plaintiff may only recover for injuries proximately caused by the Defendant's negligence.</a:t>
            </a:r>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971800" y="5481161"/>
            <a:ext cx="4572000" cy="900246"/>
          </a:xfrm>
          <a:prstGeom prst="rect">
            <a:avLst/>
          </a:prstGeom>
        </p:spPr>
        <p:txBody>
          <a:bodyPr>
            <a:spAutoFit/>
          </a:bodyPr>
          <a:lstStyle/>
          <a:p>
            <a:pPr marL="109728" indent="0">
              <a:buNone/>
            </a:pPr>
            <a:r>
              <a:rPr lang="en-US" sz="1050" u="sng" dirty="0"/>
              <a:t>See</a:t>
            </a:r>
            <a:r>
              <a:rPr lang="en-US" sz="1050" dirty="0"/>
              <a:t> </a:t>
            </a:r>
            <a:r>
              <a:rPr lang="en-US" sz="1050" u="sng" dirty="0"/>
              <a:t>Bishop v. South Carolina Dep't of Mental Health</a:t>
            </a:r>
            <a:r>
              <a:rPr lang="en-US" sz="1050" dirty="0"/>
              <a:t>, 331 S.C. 79, 502 S.E.2d 78 (1998); </a:t>
            </a:r>
            <a:r>
              <a:rPr lang="en-US" sz="1050" u="sng" dirty="0"/>
              <a:t>Jeffords v. Lesesne</a:t>
            </a:r>
            <a:r>
              <a:rPr lang="en-US" sz="1050" dirty="0"/>
              <a:t>, 343 S.C. 656, 541 S.E.2d 847 (Ct. App. 2000); </a:t>
            </a:r>
            <a:r>
              <a:rPr lang="en-US" sz="1050" u="sng" dirty="0"/>
              <a:t>Hubbard v. Taylor</a:t>
            </a:r>
            <a:r>
              <a:rPr lang="en-US" sz="1050" dirty="0"/>
              <a:t>, 339 S.C. 582, 529 S.E.2d 549 (Ct. App. 2000). </a:t>
            </a:r>
            <a:r>
              <a:rPr lang="en-US" sz="1050" u="sng" dirty="0"/>
              <a:t>Olson v. Faculty House</a:t>
            </a:r>
            <a:r>
              <a:rPr lang="en-US" sz="1050" dirty="0"/>
              <a:t>, 344 S.C. 194, 544 S.E.2d 38 (Ct. App. 2001).</a:t>
            </a:r>
          </a:p>
        </p:txBody>
      </p:sp>
    </p:spTree>
    <p:extLst>
      <p:ext uri="{BB962C8B-B14F-4D97-AF65-F5344CB8AC3E}">
        <p14:creationId xmlns:p14="http://schemas.microsoft.com/office/powerpoint/2010/main" val="307202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134561"/>
          </a:xfrm>
        </p:spPr>
        <p:txBody>
          <a:bodyPr>
            <a:normAutofit/>
          </a:bodyPr>
          <a:lstStyle/>
          <a:p>
            <a:r>
              <a:rPr lang="en-US" dirty="0">
                <a:solidFill>
                  <a:srgbClr val="355B99"/>
                </a:solidFill>
              </a:rPr>
              <a:t>DUTY OF CARE</a:t>
            </a:r>
          </a:p>
        </p:txBody>
      </p:sp>
    </p:spTree>
    <p:extLst>
      <p:ext uri="{BB962C8B-B14F-4D97-AF65-F5344CB8AC3E}">
        <p14:creationId xmlns:p14="http://schemas.microsoft.com/office/powerpoint/2010/main" val="1185247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Duty of Care</a:t>
            </a:r>
          </a:p>
        </p:txBody>
      </p:sp>
      <p:sp>
        <p:nvSpPr>
          <p:cNvPr id="6" name="Content Placeholder 5"/>
          <p:cNvSpPr>
            <a:spLocks noGrp="1"/>
          </p:cNvSpPr>
          <p:nvPr>
            <p:ph idx="1"/>
          </p:nvPr>
        </p:nvSpPr>
        <p:spPr>
          <a:xfrm>
            <a:off x="457200" y="1481329"/>
            <a:ext cx="8229600" cy="3776471"/>
          </a:xfrm>
        </p:spPr>
        <p:txBody>
          <a:bodyPr>
            <a:normAutofit/>
          </a:bodyPr>
          <a:lstStyle/>
          <a:p>
            <a:r>
              <a:rPr lang="en-US" dirty="0"/>
              <a:t>Keeper Security / Ponemon Institute of the 1,000 IT professionals surveyed, 54% said </a:t>
            </a:r>
            <a:r>
              <a:rPr lang="en-US" b="1" u="sng" dirty="0"/>
              <a:t>careless workers</a:t>
            </a:r>
            <a:r>
              <a:rPr lang="en-US" dirty="0"/>
              <a:t> were the root cause of cybersecurity incidents.</a:t>
            </a:r>
          </a:p>
          <a:p>
            <a:pPr lvl="1"/>
            <a:r>
              <a:rPr lang="en-US" dirty="0"/>
              <a:t>Higher Turn Over / Higher Risks</a:t>
            </a:r>
          </a:p>
          <a:p>
            <a:pPr lvl="1"/>
            <a:r>
              <a:rPr lang="en-US" dirty="0"/>
              <a:t>Smart Phone, Tablet, can access data</a:t>
            </a:r>
          </a:p>
          <a:p>
            <a:r>
              <a:rPr lang="en-US" b="1" u="sng" dirty="0"/>
              <a:t>Poor company password policies </a:t>
            </a:r>
            <a:r>
              <a:rPr lang="en-US" dirty="0"/>
              <a:t>second root cause of cybersecurity incidents.</a:t>
            </a:r>
          </a:p>
          <a:p>
            <a:endParaRPr lang="en-US" dirty="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791200"/>
            <a:ext cx="13716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146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TotalTime>
  <Words>2132</Words>
  <Application>Microsoft Office PowerPoint</Application>
  <PresentationFormat>On-screen Show (4:3)</PresentationFormat>
  <Paragraphs>223</Paragraphs>
  <Slides>42</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Calibri</vt:lpstr>
      <vt:lpstr>Lucida Sans Unicode</vt:lpstr>
      <vt:lpstr>Verdana</vt:lpstr>
      <vt:lpstr>Wingdings 2</vt:lpstr>
      <vt:lpstr>Wingdings 3</vt:lpstr>
      <vt:lpstr>Concourse</vt:lpstr>
      <vt:lpstr>SCITDA 2018 Spring Leadership Conference</vt:lpstr>
      <vt:lpstr>Today’s Topics</vt:lpstr>
      <vt:lpstr>Cyber Security –What We Can Learn From Litigation Theories</vt:lpstr>
      <vt:lpstr>Notable 2017 - Data Breach</vt:lpstr>
      <vt:lpstr>Primary Legal Theory</vt:lpstr>
      <vt:lpstr>Legal Theories Asserted</vt:lpstr>
      <vt:lpstr>Negligence (SC)</vt:lpstr>
      <vt:lpstr>DUTY OF CARE</vt:lpstr>
      <vt:lpstr>Duty of Care</vt:lpstr>
      <vt:lpstr>Duty of Care – US Dept. Education</vt:lpstr>
      <vt:lpstr>Duty of Care – US Dept. Education</vt:lpstr>
      <vt:lpstr>Duty of Care – SC Consumer Protection</vt:lpstr>
      <vt:lpstr>Duty of Care – SC Consumer Protection</vt:lpstr>
      <vt:lpstr>BREACH OF THE  DUTY OF CARE</vt:lpstr>
      <vt:lpstr>DID UO Breach Its Duty?</vt:lpstr>
      <vt:lpstr>Notable 2017 - Data Breaches</vt:lpstr>
      <vt:lpstr>Jason Shore v. Johnson &amp; Bell</vt:lpstr>
      <vt:lpstr>Jason Shore v. Johnson &amp; Bell</vt:lpstr>
      <vt:lpstr>Jason Shore v. Johnson &amp; Bell</vt:lpstr>
      <vt:lpstr>THE BREACH PROXIMATELY CAUSED THE DAMAGE</vt:lpstr>
      <vt:lpstr>Causation – In Fact and Legal</vt:lpstr>
      <vt:lpstr>Notable 2017 - Data Breaches</vt:lpstr>
      <vt:lpstr>Notable 2017 - Data Breaches</vt:lpstr>
      <vt:lpstr>Jason Shore v. Johnson &amp; Bell</vt:lpstr>
      <vt:lpstr>Review Everything  in in light of “Negligence”</vt:lpstr>
      <vt:lpstr>Legal Theories Asserted</vt:lpstr>
      <vt:lpstr>Open Source – Attempts To Shift Liability</vt:lpstr>
      <vt:lpstr>Open Source – Areas of Risk</vt:lpstr>
      <vt:lpstr>Open Source – Areas of Risk</vt:lpstr>
      <vt:lpstr>Apache License ver. 2.0</vt:lpstr>
      <vt:lpstr>Apache License ver. 2.0</vt:lpstr>
      <vt:lpstr>Apache License ver. 2.0</vt:lpstr>
      <vt:lpstr>Apache License ver. 2.0</vt:lpstr>
      <vt:lpstr>Apache License ver. 2.0</vt:lpstr>
      <vt:lpstr>Potential “Outside” Agreement to the Apache License ver. 2.0</vt:lpstr>
      <vt:lpstr>Open Source  GPL2 vs. GPL3</vt:lpstr>
      <vt:lpstr>GPL 2 - 1991</vt:lpstr>
      <vt:lpstr>GPL 3 - 2007</vt:lpstr>
      <vt:lpstr>Trademark Trends in South Carolina</vt:lpstr>
      <vt:lpstr>PowerPoint Presentation</vt:lpstr>
      <vt:lpstr>Reducing These Risks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SCITDA 2018 Spring Leadership Conference</dc:title>
  <dc:creator>Doug</dc:creator>
  <cp:lastModifiedBy>Brian Keith Leach</cp:lastModifiedBy>
  <cp:revision>26</cp:revision>
  <dcterms:created xsi:type="dcterms:W3CDTF">2018-03-04T13:42:44Z</dcterms:created>
  <dcterms:modified xsi:type="dcterms:W3CDTF">2018-03-15T20:22:49Z</dcterms:modified>
</cp:coreProperties>
</file>